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714" r:id="rId4"/>
    <p:sldId id="716" r:id="rId5"/>
    <p:sldId id="717" r:id="rId6"/>
    <p:sldId id="720" r:id="rId7"/>
    <p:sldId id="721" r:id="rId8"/>
    <p:sldId id="722" r:id="rId9"/>
    <p:sldId id="723" r:id="rId10"/>
    <p:sldId id="724" r:id="rId11"/>
    <p:sldId id="725" r:id="rId12"/>
    <p:sldId id="727" r:id="rId13"/>
    <p:sldId id="726" r:id="rId14"/>
    <p:sldId id="718" r:id="rId15"/>
    <p:sldId id="719" r:id="rId16"/>
    <p:sldId id="750" r:id="rId17"/>
    <p:sldId id="753" r:id="rId18"/>
    <p:sldId id="746" r:id="rId19"/>
    <p:sldId id="763" r:id="rId20"/>
    <p:sldId id="764" r:id="rId21"/>
    <p:sldId id="705" r:id="rId22"/>
    <p:sldId id="730" r:id="rId23"/>
    <p:sldId id="751" r:id="rId24"/>
    <p:sldId id="739" r:id="rId25"/>
    <p:sldId id="760" r:id="rId26"/>
    <p:sldId id="761" r:id="rId27"/>
    <p:sldId id="740" r:id="rId28"/>
    <p:sldId id="752" r:id="rId29"/>
    <p:sldId id="743" r:id="rId30"/>
    <p:sldId id="733" r:id="rId31"/>
    <p:sldId id="757" r:id="rId32"/>
    <p:sldId id="756" r:id="rId33"/>
    <p:sldId id="765" r:id="rId34"/>
    <p:sldId id="731" r:id="rId35"/>
    <p:sldId id="767" r:id="rId36"/>
    <p:sldId id="735" r:id="rId37"/>
    <p:sldId id="766" r:id="rId38"/>
    <p:sldId id="736" r:id="rId39"/>
    <p:sldId id="755" r:id="rId40"/>
    <p:sldId id="754" r:id="rId41"/>
    <p:sldId id="737" r:id="rId42"/>
  </p:sldIdLst>
  <p:sldSz cx="12192000" cy="6858000"/>
  <p:notesSz cx="6858000" cy="9144000"/>
  <p:embeddedFontLst>
    <p:embeddedFont>
      <p:font typeface="나눔스퀘어 ExtraBold" pitchFamily="50" charset="-127"/>
      <p:bold r:id="rId44"/>
    </p:embeddedFont>
    <p:embeddedFont>
      <p:font typeface="맑은 고딕" pitchFamily="50" charset="-127"/>
      <p:regular r:id="rId45"/>
      <p:bold r:id="rId46"/>
    </p:embeddedFont>
    <p:embeddedFont>
      <p:font typeface="Arial Rounded MT Bold" pitchFamily="34" charset="0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60E"/>
    <a:srgbClr val="F73F3F"/>
    <a:srgbClr val="F50124"/>
    <a:srgbClr val="FA0B0B"/>
    <a:srgbClr val="FFFF66"/>
    <a:srgbClr val="FFFF99"/>
    <a:srgbClr val="767171"/>
    <a:srgbClr val="FDCFCF"/>
    <a:srgbClr val="FCBABA"/>
    <a:srgbClr val="FE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9" autoAdjust="0"/>
    <p:restoredTop sz="78505" autoAdjust="0"/>
  </p:normalViewPr>
  <p:slideViewPr>
    <p:cSldViewPr snapToGrid="0">
      <p:cViewPr>
        <p:scale>
          <a:sx n="51" d="100"/>
          <a:sy n="51" d="100"/>
        </p:scale>
        <p:origin x="-714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876353346456694E-2"/>
          <c:y val="6.5445246958338643E-2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17평형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</c:v>
                </c:pt>
                <c:pt idx="1">
                  <c:v>12</c:v>
                </c:pt>
                <c:pt idx="2">
                  <c:v>19</c:v>
                </c:pt>
                <c:pt idx="3">
                  <c:v>20</c:v>
                </c:pt>
                <c:pt idx="4">
                  <c:v>10</c:v>
                </c:pt>
                <c:pt idx="5">
                  <c:v>11</c:v>
                </c:pt>
                <c:pt idx="6">
                  <c:v>11</c:v>
                </c:pt>
                <c:pt idx="7">
                  <c:v>9</c:v>
                </c:pt>
                <c:pt idx="8">
                  <c:v>9</c:v>
                </c:pt>
                <c:pt idx="9">
                  <c:v>12</c:v>
                </c:pt>
                <c:pt idx="10">
                  <c:v>10</c:v>
                </c:pt>
                <c:pt idx="11">
                  <c:v>10</c:v>
                </c:pt>
                <c:pt idx="12">
                  <c:v>15</c:v>
                </c:pt>
                <c:pt idx="13">
                  <c:v>16</c:v>
                </c:pt>
                <c:pt idx="14">
                  <c:v>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F0E-48E7-A297-D814E287F6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21평형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25</c:v>
                </c:pt>
                <c:pt idx="1">
                  <c:v>20</c:v>
                </c:pt>
                <c:pt idx="2">
                  <c:v>15</c:v>
                </c:pt>
                <c:pt idx="3">
                  <c:v>13</c:v>
                </c:pt>
                <c:pt idx="4">
                  <c:v>15</c:v>
                </c:pt>
                <c:pt idx="5">
                  <c:v>15</c:v>
                </c:pt>
                <c:pt idx="6">
                  <c:v>10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18</c:v>
                </c:pt>
                <c:pt idx="11">
                  <c:v>10</c:v>
                </c:pt>
                <c:pt idx="12">
                  <c:v>11</c:v>
                </c:pt>
                <c:pt idx="13">
                  <c:v>15</c:v>
                </c:pt>
                <c:pt idx="14">
                  <c:v>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F0E-48E7-A297-D814E287F6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25평형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21</c:v>
                </c:pt>
                <c:pt idx="4">
                  <c:v>10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  <c:pt idx="8">
                  <c:v>7</c:v>
                </c:pt>
                <c:pt idx="9">
                  <c:v>6</c:v>
                </c:pt>
                <c:pt idx="10">
                  <c:v>10</c:v>
                </c:pt>
                <c:pt idx="11">
                  <c:v>8</c:v>
                </c:pt>
                <c:pt idx="12">
                  <c:v>9</c:v>
                </c:pt>
                <c:pt idx="13">
                  <c:v>17</c:v>
                </c:pt>
                <c:pt idx="14">
                  <c:v>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F0E-48E7-A297-D814E287F68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합계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80</c:v>
                </c:pt>
                <c:pt idx="1">
                  <c:v>57</c:v>
                </c:pt>
                <c:pt idx="2">
                  <c:v>54</c:v>
                </c:pt>
                <c:pt idx="3">
                  <c:v>54</c:v>
                </c:pt>
                <c:pt idx="4">
                  <c:v>35</c:v>
                </c:pt>
                <c:pt idx="5">
                  <c:v>31</c:v>
                </c:pt>
                <c:pt idx="6">
                  <c:v>24</c:v>
                </c:pt>
                <c:pt idx="7">
                  <c:v>26</c:v>
                </c:pt>
                <c:pt idx="8">
                  <c:v>31</c:v>
                </c:pt>
                <c:pt idx="9">
                  <c:v>33</c:v>
                </c:pt>
                <c:pt idx="10">
                  <c:v>38</c:v>
                </c:pt>
                <c:pt idx="11">
                  <c:v>28</c:v>
                </c:pt>
                <c:pt idx="12">
                  <c:v>35</c:v>
                </c:pt>
                <c:pt idx="13">
                  <c:v>48</c:v>
                </c:pt>
                <c:pt idx="14">
                  <c:v>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F0E-48E7-A297-D814E287F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51648"/>
        <c:axId val="34509568"/>
      </c:lineChart>
      <c:catAx>
        <c:axId val="35451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509568"/>
        <c:crosses val="autoZero"/>
        <c:auto val="1"/>
        <c:lblAlgn val="ctr"/>
        <c:lblOffset val="100"/>
        <c:noMultiLvlLbl val="0"/>
      </c:catAx>
      <c:valAx>
        <c:axId val="345095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545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>
          <a:latin typeface="나눔스퀘어 ExtraBold" panose="020B0600000101010101" pitchFamily="50" charset="-127"/>
          <a:ea typeface="나눔스퀘어 ExtraBold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5252937032561584"/>
          <c:w val="0.9421939368429888"/>
          <c:h val="0.78530783285949102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OLS</c:v>
                </c:pt>
              </c:strCache>
            </c:strRef>
          </c:tx>
          <c:spPr>
            <a:solidFill>
              <a:schemeClr val="bg2">
                <a:lumMod val="90000"/>
                <a:alpha val="22000"/>
              </a:schemeClr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기본 변수 (32개)</c:v>
                </c:pt>
                <c:pt idx="1">
                  <c:v>지하철 변수 추가</c:v>
                </c:pt>
                <c:pt idx="2">
                  <c:v>학교 변수 추가</c:v>
                </c:pt>
                <c:pt idx="3">
                  <c:v>공원 변수 추가</c:v>
                </c:pt>
                <c:pt idx="4">
                  <c:v>1차 파생변수</c:v>
                </c:pt>
                <c:pt idx="5">
                  <c:v>2차 파생변수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600</c:v>
                </c:pt>
                <c:pt idx="1">
                  <c:v>550</c:v>
                </c:pt>
                <c:pt idx="2">
                  <c:v>525</c:v>
                </c:pt>
                <c:pt idx="3">
                  <c:v>490</c:v>
                </c:pt>
                <c:pt idx="4">
                  <c:v>440</c:v>
                </c:pt>
                <c:pt idx="5">
                  <c:v>425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9A-40FF-BEDB-97D4466F58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Lidge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기본 변수 (32개)</c:v>
                </c:pt>
                <c:pt idx="1">
                  <c:v>지하철 변수 추가</c:v>
                </c:pt>
                <c:pt idx="2">
                  <c:v>학교 변수 추가</c:v>
                </c:pt>
                <c:pt idx="3">
                  <c:v>공원 변수 추가</c:v>
                </c:pt>
                <c:pt idx="4">
                  <c:v>1차 파생변수</c:v>
                </c:pt>
                <c:pt idx="5">
                  <c:v>2차 파생변수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450</c:v>
                </c:pt>
                <c:pt idx="1">
                  <c:v>390</c:v>
                </c:pt>
                <c:pt idx="2">
                  <c:v>365</c:v>
                </c:pt>
                <c:pt idx="3">
                  <c:v>345</c:v>
                </c:pt>
                <c:pt idx="4">
                  <c:v>310</c:v>
                </c:pt>
                <c:pt idx="5">
                  <c:v>280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9A-40FF-BEDB-97D4466F58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Keras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 w="25400"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기본 변수 (32개)</c:v>
                </c:pt>
                <c:pt idx="1">
                  <c:v>지하철 변수 추가</c:v>
                </c:pt>
                <c:pt idx="2">
                  <c:v>학교 변수 추가</c:v>
                </c:pt>
                <c:pt idx="3">
                  <c:v>공원 변수 추가</c:v>
                </c:pt>
                <c:pt idx="4">
                  <c:v>1차 파생변수</c:v>
                </c:pt>
                <c:pt idx="5">
                  <c:v>2차 파생변수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400</c:v>
                </c:pt>
                <c:pt idx="1">
                  <c:v>355</c:v>
                </c:pt>
                <c:pt idx="2">
                  <c:v>342</c:v>
                </c:pt>
                <c:pt idx="3">
                  <c:v>305</c:v>
                </c:pt>
                <c:pt idx="4">
                  <c:v>270</c:v>
                </c:pt>
                <c:pt idx="5">
                  <c:v>220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B9A-40FF-BEDB-97D4466F586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Radom Forest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 w="25400"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기본 변수 (32개)</c:v>
                </c:pt>
                <c:pt idx="1">
                  <c:v>지하철 변수 추가</c:v>
                </c:pt>
                <c:pt idx="2">
                  <c:v>학교 변수 추가</c:v>
                </c:pt>
                <c:pt idx="3">
                  <c:v>공원 변수 추가</c:v>
                </c:pt>
                <c:pt idx="4">
                  <c:v>1차 파생변수</c:v>
                </c:pt>
                <c:pt idx="5">
                  <c:v>2차 파생변수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350</c:v>
                </c:pt>
                <c:pt idx="1">
                  <c:v>300</c:v>
                </c:pt>
                <c:pt idx="2">
                  <c:v>280</c:v>
                </c:pt>
                <c:pt idx="3">
                  <c:v>230</c:v>
                </c:pt>
                <c:pt idx="4">
                  <c:v>170</c:v>
                </c:pt>
                <c:pt idx="5">
                  <c:v>130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B9A-40FF-BEDB-97D4466F586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기본 변수 (32개)</c:v>
                </c:pt>
                <c:pt idx="1">
                  <c:v>지하철 변수 추가</c:v>
                </c:pt>
                <c:pt idx="2">
                  <c:v>학교 변수 추가</c:v>
                </c:pt>
                <c:pt idx="3">
                  <c:v>공원 변수 추가</c:v>
                </c:pt>
                <c:pt idx="4">
                  <c:v>1차 파생변수</c:v>
                </c:pt>
                <c:pt idx="5">
                  <c:v>2차 파생변수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250</c:v>
                </c:pt>
                <c:pt idx="1">
                  <c:v>195</c:v>
                </c:pt>
                <c:pt idx="2">
                  <c:v>170</c:v>
                </c:pt>
                <c:pt idx="3">
                  <c:v>120</c:v>
                </c:pt>
                <c:pt idx="4">
                  <c:v>80</c:v>
                </c:pt>
                <c:pt idx="5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B9A-40FF-BEDB-97D4466F5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368000"/>
        <c:axId val="38369536"/>
      </c:areaChart>
      <c:catAx>
        <c:axId val="38368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369536"/>
        <c:crosses val="autoZero"/>
        <c:auto val="1"/>
        <c:lblAlgn val="ctr"/>
        <c:lblOffset val="100"/>
        <c:noMultiLvlLbl val="0"/>
      </c:catAx>
      <c:valAx>
        <c:axId val="38369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368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61787027305252"/>
          <c:y val="0.93263666259172395"/>
          <c:w val="0.61159962501026033"/>
          <c:h val="5.45640533619284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868596286575291"/>
          <c:y val="0.16084179212247204"/>
          <c:w val="0.67223996306017308"/>
          <c:h val="0.6801122766580283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실거래가(단위 : 억)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cat>
            <c:strRef>
              <c:f>Sheet1!$A$2:$A$5</c:f>
              <c:strCache>
                <c:ptCount val="4"/>
                <c:pt idx="0">
                  <c:v>1개 역</c:v>
                </c:pt>
                <c:pt idx="1">
                  <c:v>2개 역</c:v>
                </c:pt>
                <c:pt idx="2">
                  <c:v>3개 역</c:v>
                </c:pt>
                <c:pt idx="3">
                  <c:v>4개 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5</c:v>
                </c:pt>
                <c:pt idx="2">
                  <c:v>6.7</c:v>
                </c:pt>
                <c:pt idx="3">
                  <c:v>5.7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1D-4092-BDD3-7E63AF23F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49088"/>
        <c:axId val="39050624"/>
      </c:areaChart>
      <c:catAx>
        <c:axId val="39049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pPr>
            <a:endParaRPr lang="ko-KR"/>
          </a:p>
        </c:txPr>
        <c:crossAx val="39050624"/>
        <c:crosses val="autoZero"/>
        <c:auto val="1"/>
        <c:lblAlgn val="ctr"/>
        <c:lblOffset val="100"/>
        <c:noMultiLvlLbl val="0"/>
      </c:catAx>
      <c:valAx>
        <c:axId val="39050624"/>
        <c:scaling>
          <c:orientation val="minMax"/>
          <c:max val="7"/>
          <c:min val="4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ko-KR"/>
          </a:p>
        </c:txPr>
        <c:crossAx val="39049088"/>
        <c:crosses val="autoZero"/>
        <c:crossBetween val="midCat"/>
        <c:majorUnit val="1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D7A11266-4066-42B6-BE55-2B154555D0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CEB92A5-738E-4FA6-A5CB-03D9BD777F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A3612-3F29-4FB5-AF1E-9B48F372E27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xmlns="" id="{24E68194-633C-495C-8FC8-451D2BF70E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5F9E0375-8E4B-4BF9-9B04-6B71EA527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E921B1E-BB90-4891-87F7-EE478736C5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276A22-6EBF-4AD5-8766-5A98B0119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86AB0-4068-4DBB-9519-3975C0F8F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2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3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71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7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용어설명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「역세권의 개발 및 이용에 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법률」에서는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철도역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주변지역을 역세권이라 정의하고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「역세권 장기전세주택 건립관련 지구단위계획 수립 및 운영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기준」에서는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역세권 범위에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역세권은 역 승강장 중심에서 반경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이내의 범위로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역세권은 역 승강장 중심 반경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이내의 범위로 설정하고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9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37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7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용어설명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「역세권의 개발 및 이용에 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법률」에서는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철도역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주변지역을 역세권이라 정의하고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「역세권 장기전세주택 건립관련 지구단위계획 수립 및 운영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기준」에서는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역세권 범위에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역세권은 역 승강장 중심에서 반경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이내의 범위로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역세권은 역 승강장 중심 반경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이내의 범위로 설정하고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92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74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74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은행에서는 담보가 있더라도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-</a:t>
            </a:r>
            <a:r>
              <a:rPr lang="ko-KR" altLang="en-US" dirty="0" err="1"/>
              <a:t>저신용자에게</a:t>
            </a:r>
            <a:r>
              <a:rPr lang="ko-KR" altLang="en-US" dirty="0"/>
              <a:t> 주택담보대출을 승인해 주 것에 보수적인 편이다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P2P </a:t>
            </a:r>
            <a:r>
              <a:rPr lang="ko-KR" altLang="en-US" dirty="0"/>
              <a:t>금융업체에서는 다양한 데이터를 활용한 자체 신용평가 시스템  및 담보물 평가 </a:t>
            </a:r>
            <a:r>
              <a:rPr lang="ko-KR" altLang="en-US" dirty="0" err="1"/>
              <a:t>시스탬을</a:t>
            </a:r>
            <a:r>
              <a:rPr lang="ko-KR" altLang="en-US" dirty="0"/>
              <a:t> 도입해 중</a:t>
            </a:r>
            <a:r>
              <a:rPr lang="en-US" altLang="ko-KR" dirty="0"/>
              <a:t>-</a:t>
            </a:r>
            <a:r>
              <a:rPr lang="ko-KR" altLang="en-US" dirty="0"/>
              <a:t>저 신용자에게도 기회를 제공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8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은행에서는 담보가 있더라도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-</a:t>
            </a:r>
            <a:r>
              <a:rPr lang="ko-KR" altLang="en-US" dirty="0" err="1"/>
              <a:t>저신용자에게</a:t>
            </a:r>
            <a:r>
              <a:rPr lang="ko-KR" altLang="en-US" dirty="0"/>
              <a:t> 주택담보대출을 승인해 주 것에 보수적인 편이다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P2P </a:t>
            </a:r>
            <a:r>
              <a:rPr lang="ko-KR" altLang="en-US" dirty="0"/>
              <a:t>금융업체에서는 다양한 데이터를 활용한 자체 신용평가 시스템  및 담보물 평가 </a:t>
            </a:r>
            <a:r>
              <a:rPr lang="ko-KR" altLang="en-US" dirty="0" err="1"/>
              <a:t>시스탬을</a:t>
            </a:r>
            <a:r>
              <a:rPr lang="ko-KR" altLang="en-US" dirty="0"/>
              <a:t> 도입해 중</a:t>
            </a:r>
            <a:r>
              <a:rPr lang="en-US" altLang="ko-KR" dirty="0"/>
              <a:t>-</a:t>
            </a:r>
            <a:r>
              <a:rPr lang="ko-KR" altLang="en-US" dirty="0"/>
              <a:t>저 신용자에게도 기회를 제공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4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6AB0-4068-4DBB-9519-3975C0F8FA4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048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은행에서는 담보가 있더라도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-</a:t>
            </a:r>
            <a:r>
              <a:rPr lang="ko-KR" altLang="en-US" dirty="0" err="1"/>
              <a:t>저신용자에게</a:t>
            </a:r>
            <a:r>
              <a:rPr lang="ko-KR" altLang="en-US" dirty="0"/>
              <a:t> 주택담보대출을 승인해 주 것에 보수적인 편이다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P2P </a:t>
            </a:r>
            <a:r>
              <a:rPr lang="ko-KR" altLang="en-US" dirty="0"/>
              <a:t>금융업체에서는 다양한 데이터를 활용한 자체 신용평가 시스템  및 담보물 평가 </a:t>
            </a:r>
            <a:r>
              <a:rPr lang="ko-KR" altLang="en-US" dirty="0" err="1"/>
              <a:t>시스탬을</a:t>
            </a:r>
            <a:r>
              <a:rPr lang="ko-KR" altLang="en-US" dirty="0"/>
              <a:t> 도입해 중</a:t>
            </a:r>
            <a:r>
              <a:rPr lang="en-US" altLang="ko-KR" dirty="0"/>
              <a:t>-</a:t>
            </a:r>
            <a:r>
              <a:rPr lang="ko-KR" altLang="en-US" dirty="0"/>
              <a:t>저 신용자에게도 기회를 제공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3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08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3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86AB0-4068-4DBB-9519-3975C0F8FA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3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5DB41D-C196-42C6-B807-6F6397B1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6CA03D6-CE57-4773-B488-B90DB29F7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38E08C-C3AA-4252-A6E4-12AE8E77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7EF01F-03F9-445E-9A47-343C2DA7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84E542-C72B-44D7-AFDA-D0DC5CB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2007B-03EB-4527-8C81-7C20F8F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045DFC7-5C7E-471A-8C40-69B16CBC1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D1EE87-8D43-4790-AE86-88D1684C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4B3BE7-2D28-4775-8CCB-018B2922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7954E5-47A1-4AFB-9A6F-55E95852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1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18E5485-CD42-4834-95B0-A28659845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B8A365-22FE-4DC3-A832-58985431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69AC67-DD43-4ADB-9249-E7B6EF76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269CE73-9771-4CA6-B198-3D235D3E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83BFF9-01E5-4383-A2C5-3DBD1AD5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4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30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5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5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52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92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93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3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BAABA2-5DC3-400A-92AA-E600F518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B6AC5D-F0FE-41F3-B21D-A62AECFC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70F7066-D894-4277-BBE8-C6ACB656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50F768-5A87-404D-A090-EE11FB48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8FEE73-272B-4764-A4F2-98950C5D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00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19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93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92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5DB41D-C196-42C6-B807-6F6397B1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6CA03D6-CE57-4773-B488-B90DB29F7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38E08C-C3AA-4252-A6E4-12AE8E77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7EF01F-03F9-445E-9A47-343C2DA7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84E542-C72B-44D7-AFDA-D0DC5CB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99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BAABA2-5DC3-400A-92AA-E600F518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B6AC5D-F0FE-41F3-B21D-A62AECFC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70F7066-D894-4277-BBE8-C6ACB656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50F768-5A87-404D-A090-EE11FB48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8FEE73-272B-4764-A4F2-98950C5D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46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2CA5A3-81CC-4B0C-AE1C-50E7C327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4DA0EF5-B85D-4BFF-AB5F-982A2D46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8E4C3-9A5A-4765-93F7-2AA4783C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D96F962-E28A-4971-A964-CD781526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CB6BEE-17DD-43EC-8F2E-CE48BB80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0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ABE113-BBA5-400E-AD0D-0F49FF33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90A260E-8F3B-4857-BE3B-94FEEB5C1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67854F4-14E8-4744-AC52-745EB4CBF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7E80D22-9B6D-471D-8EEB-1E28FD9B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1067FE0-74C5-4BB4-A243-E1F5DF50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5B40CDE-D6A5-4E74-AB9C-D9E80DA3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64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A6F625-3015-49A7-872E-764D04B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EB4E4-A981-431F-AE4D-A52D7CE4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5C19E9E-7441-4657-894D-E4A9E5EDC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6FE9196-66FB-49F4-A7FC-F2DE7282F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370D70D-D229-453B-AEAB-B7CB7269C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A423501-3F20-4CE8-AF72-744A069C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53C71A-FF24-4FA0-BE5F-82F675C3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33188C3-7EDA-4D65-87DD-C22A1C1F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50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7BAD2D-D790-46B8-820A-4F3C2E6E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AA9B462-9449-4E14-BB7C-18881448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5F74EA3-4C0A-410E-B7B3-8183A4A4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7B08A1F-27BE-49E3-8293-3C54E7A3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21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8FB8EE4-0F0B-4A2C-9A61-DFAFE3B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FB53191-34A4-4407-AEA6-6A249AC2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6F6ADFB-DFFB-4312-B7FA-5C7B883D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4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2CA5A3-81CC-4B0C-AE1C-50E7C327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4DA0EF5-B85D-4BFF-AB5F-982A2D46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8E4C3-9A5A-4765-93F7-2AA4783C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D96F962-E28A-4971-A964-CD781526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CB6BEE-17DD-43EC-8F2E-CE48BB80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6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A15ABB-5F39-4FF0-875C-F6DFB4B0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C083D1-EA6B-4DA1-864E-AB6AABBD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D30A03C-0A63-43EA-BF06-C93410BCF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D21FDBD-2230-4233-8441-F6A0FA04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2A2E84D-AE6C-47EE-A81B-F3DD0D60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FE354A0-3ACA-4783-B2D0-EAD97806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708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6646D7-4432-4D70-9162-8C04957B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07E84D-FDA2-4081-97DB-B7E7BBC13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C0C1423-77E0-493B-83ED-D569765D4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E09477-E016-49AC-B7B4-3E97D50D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FB482D-2A31-4374-8882-B29776F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D4DBD21-7589-4B6C-AFC3-E1615A2E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2007B-03EB-4527-8C81-7C20F8F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045DFC7-5C7E-471A-8C40-69B16CBC1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D1EE87-8D43-4790-AE86-88D1684C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4B3BE7-2D28-4775-8CCB-018B2922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7954E5-47A1-4AFB-9A6F-55E95852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199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18E5485-CD42-4834-95B0-A28659845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B8A365-22FE-4DC3-A832-58985431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69AC67-DD43-4ADB-9249-E7B6EF76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269CE73-9771-4CA6-B198-3D235D3E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83BFF9-01E5-4383-A2C5-3DBD1AD5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ABE113-BBA5-400E-AD0D-0F49FF33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90A260E-8F3B-4857-BE3B-94FEEB5C1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67854F4-14E8-4744-AC52-745EB4CBF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7E80D22-9B6D-471D-8EEB-1E28FD9B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1067FE0-74C5-4BB4-A243-E1F5DF50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5B40CDE-D6A5-4E74-AB9C-D9E80DA3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37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A6F625-3015-49A7-872E-764D04B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EB4E4-A981-431F-AE4D-A52D7CE4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5C19E9E-7441-4657-894D-E4A9E5EDC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6FE9196-66FB-49F4-A7FC-F2DE7282F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370D70D-D229-453B-AEAB-B7CB7269C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A423501-3F20-4CE8-AF72-744A069C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53C71A-FF24-4FA0-BE5F-82F675C3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33188C3-7EDA-4D65-87DD-C22A1C1F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7BAD2D-D790-46B8-820A-4F3C2E6E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AA9B462-9449-4E14-BB7C-18881448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5F74EA3-4C0A-410E-B7B3-8183A4A4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7B08A1F-27BE-49E3-8293-3C54E7A3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1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8FB8EE4-0F0B-4A2C-9A61-DFAFE3B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FB53191-34A4-4407-AEA6-6A249AC2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6F6ADFB-DFFB-4312-B7FA-5C7B883D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1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A15ABB-5F39-4FF0-875C-F6DFB4B0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C083D1-EA6B-4DA1-864E-AB6AABBD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D30A03C-0A63-43EA-BF06-C93410BCF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D21FDBD-2230-4233-8441-F6A0FA04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2A2E84D-AE6C-47EE-A81B-F3DD0D60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FE354A0-3ACA-4783-B2D0-EAD97806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1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6646D7-4432-4D70-9162-8C04957B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07E84D-FDA2-4081-97DB-B7E7BBC13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C0C1423-77E0-493B-83ED-D569765D4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E09477-E016-49AC-B7B4-3E97D50D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FB482D-2A31-4374-8882-B29776F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D4DBD21-7589-4B6C-AFC3-E1615A2E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4E24453-B639-40AF-BBC2-D7730245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702AED3-D69E-4EBE-9333-B7D9C6ED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F247FBF-3AEE-4B02-831B-2ED21DBFB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7EB2-CA6B-4994-9053-83BFB25C386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D93F48-8982-4275-9704-EB4C015CA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34E151-EE62-451E-BB20-DF07A811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E8474-B053-4BE0-95D6-68E19029E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6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4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4E24453-B639-40AF-BBC2-D7730245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702AED3-D69E-4EBE-9333-B7D9C6ED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F247FBF-3AEE-4B02-831B-2ED21DBFB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7EB2-CA6B-4994-9053-83BFB25C38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D93F48-8982-4275-9704-EB4C015CA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34E151-EE62-451E-BB20-DF07A811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E8474-B053-4BE0-95D6-68E19029E6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7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8D2B4D-0FAA-4528-A9A1-3CF8A63EE26F}"/>
              </a:ext>
            </a:extLst>
          </p:cNvPr>
          <p:cNvSpPr txBox="1"/>
          <p:nvPr/>
        </p:nvSpPr>
        <p:spPr>
          <a:xfrm>
            <a:off x="195943" y="1264813"/>
            <a:ext cx="10417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아파트 가격은</a:t>
            </a:r>
            <a:endParaRPr kumimoji="0" lang="en-US" altLang="ko-KR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어떻게</a:t>
            </a:r>
            <a:endParaRPr kumimoji="0" lang="en-US" altLang="ko-KR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정해지는가</a:t>
            </a: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?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2968DD0-7F19-4EDF-A6F4-2604E6CF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79" y="3000844"/>
            <a:ext cx="2924383" cy="856311"/>
          </a:xfrm>
          <a:prstGeom prst="rect">
            <a:avLst/>
          </a:prstGeom>
        </p:spPr>
      </p:pic>
      <p:pic>
        <p:nvPicPr>
          <p:cNvPr id="13" name="그림 12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72F92CD-9C26-4EEE-AE1F-0023BAC0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8" y="2864038"/>
            <a:ext cx="2924383" cy="1285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35107D4-0153-4BFA-9A62-4850DC458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99" y="1362799"/>
            <a:ext cx="4132401" cy="41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">
        <p:cut/>
      </p:transition>
    </mc:Choice>
    <mc:Fallback>
      <p:transition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F856DC7-EC16-4956-9597-433E9D3B0453}"/>
              </a:ext>
            </a:extLst>
          </p:cNvPr>
          <p:cNvSpPr txBox="1"/>
          <p:nvPr/>
        </p:nvSpPr>
        <p:spPr>
          <a:xfrm>
            <a:off x="1349829" y="1259175"/>
            <a:ext cx="949234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복합적</a:t>
            </a:r>
            <a:endParaRPr kumimoji="0" lang="en-US" altLang="ko-KR" sz="13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광범위</a:t>
            </a:r>
            <a:endParaRPr kumimoji="0" lang="en-US" altLang="ko-KR" sz="13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8D2B4D-0FAA-4528-A9A1-3CF8A63EE26F}"/>
              </a:ext>
            </a:extLst>
          </p:cNvPr>
          <p:cNvSpPr txBox="1"/>
          <p:nvPr/>
        </p:nvSpPr>
        <p:spPr>
          <a:xfrm>
            <a:off x="1349829" y="1613118"/>
            <a:ext cx="949234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접근 가능</a:t>
            </a:r>
            <a:endParaRPr kumimoji="0" lang="en-US" altLang="ko-KR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객관적  </a:t>
            </a:r>
            <a:endParaRPr kumimoji="0" lang="en-US" altLang="ko-KR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0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8DF653B-DBEE-4227-85AB-E6A9CA5226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494AC4C-7DBB-4DE6-8953-605836E79ABA}"/>
              </a:ext>
            </a:extLst>
          </p:cNvPr>
          <p:cNvSpPr txBox="1"/>
          <p:nvPr/>
        </p:nvSpPr>
        <p:spPr>
          <a:xfrm>
            <a:off x="233082" y="337865"/>
            <a:ext cx="1084217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서울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아파트 실거래가 예측 </a:t>
            </a:r>
            <a:endParaRPr kumimoji="0" lang="en-US" altLang="ko-KR" sz="8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 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0174DC2-3850-48C4-88FE-C00996934D7B}"/>
              </a:ext>
            </a:extLst>
          </p:cNvPr>
          <p:cNvGrpSpPr/>
          <p:nvPr/>
        </p:nvGrpSpPr>
        <p:grpSpPr>
          <a:xfrm>
            <a:off x="387411" y="2272541"/>
            <a:ext cx="11015977" cy="3723463"/>
            <a:chOff x="464024" y="2077421"/>
            <a:chExt cx="11981496" cy="382968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787CCD5B-FD72-4D37-8710-E2318E7B0350}"/>
                </a:ext>
              </a:extLst>
            </p:cNvPr>
            <p:cNvSpPr/>
            <p:nvPr/>
          </p:nvSpPr>
          <p:spPr>
            <a:xfrm>
              <a:off x="464024" y="4760697"/>
              <a:ext cx="2579427" cy="1146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CF50491-FD32-45A4-BB5D-08A49CC15378}"/>
                </a:ext>
              </a:extLst>
            </p:cNvPr>
            <p:cNvSpPr/>
            <p:nvPr/>
          </p:nvSpPr>
          <p:spPr>
            <a:xfrm>
              <a:off x="2677235" y="4089878"/>
              <a:ext cx="2579427" cy="1146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4989126-BA1D-4AE1-BB55-5E3F468948D2}"/>
                </a:ext>
              </a:extLst>
            </p:cNvPr>
            <p:cNvSpPr/>
            <p:nvPr/>
          </p:nvSpPr>
          <p:spPr>
            <a:xfrm>
              <a:off x="4890446" y="3419059"/>
              <a:ext cx="2579427" cy="1146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4F67B112-964B-4D5A-84D0-CC50E157D388}"/>
                </a:ext>
              </a:extLst>
            </p:cNvPr>
            <p:cNvSpPr/>
            <p:nvPr/>
          </p:nvSpPr>
          <p:spPr>
            <a:xfrm>
              <a:off x="7103657" y="2748240"/>
              <a:ext cx="2579427" cy="1146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7D416B1-63B5-44EE-BDEF-39259944F0B6}"/>
                </a:ext>
              </a:extLst>
            </p:cNvPr>
            <p:cNvSpPr/>
            <p:nvPr/>
          </p:nvSpPr>
          <p:spPr>
            <a:xfrm>
              <a:off x="9316867" y="2077421"/>
              <a:ext cx="3128653" cy="1146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F5D5BED2-7D10-4BBE-9D2F-7E6637218C08}"/>
              </a:ext>
            </a:extLst>
          </p:cNvPr>
          <p:cNvSpPr/>
          <p:nvPr/>
        </p:nvSpPr>
        <p:spPr>
          <a:xfrm rot="5400000">
            <a:off x="10537004" y="2595387"/>
            <a:ext cx="2014363" cy="41870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4EBC2BA9-AE9D-4B67-84D4-C8C5C708796E}"/>
              </a:ext>
            </a:extLst>
          </p:cNvPr>
          <p:cNvSpPr/>
          <p:nvPr/>
        </p:nvSpPr>
        <p:spPr>
          <a:xfrm rot="10800000">
            <a:off x="2428407" y="5343057"/>
            <a:ext cx="336708" cy="629652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xmlns="" id="{A163C355-42F5-4ED9-890E-8E9B8C970618}"/>
              </a:ext>
            </a:extLst>
          </p:cNvPr>
          <p:cNvSpPr/>
          <p:nvPr/>
        </p:nvSpPr>
        <p:spPr>
          <a:xfrm rot="10800000">
            <a:off x="4463263" y="4690844"/>
            <a:ext cx="336708" cy="631309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8B6355D8-079A-4A9E-B81C-F6255C2BC8DA}"/>
              </a:ext>
            </a:extLst>
          </p:cNvPr>
          <p:cNvSpPr/>
          <p:nvPr/>
        </p:nvSpPr>
        <p:spPr>
          <a:xfrm rot="10800000">
            <a:off x="6498119" y="4054274"/>
            <a:ext cx="336708" cy="619138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xmlns="" id="{585089DA-C6B1-417D-B7A6-D887C2D68096}"/>
              </a:ext>
            </a:extLst>
          </p:cNvPr>
          <p:cNvSpPr/>
          <p:nvPr/>
        </p:nvSpPr>
        <p:spPr>
          <a:xfrm rot="10800000">
            <a:off x="8532975" y="3374874"/>
            <a:ext cx="336708" cy="649797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700CA9D-2FB4-4D18-90D5-3518C26E97BE}"/>
              </a:ext>
            </a:extLst>
          </p:cNvPr>
          <p:cNvSpPr txBox="1"/>
          <p:nvPr/>
        </p:nvSpPr>
        <p:spPr>
          <a:xfrm>
            <a:off x="541745" y="5195662"/>
            <a:ext cx="199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FC447F3-1184-4C37-B120-5A4FB3358819}"/>
              </a:ext>
            </a:extLst>
          </p:cNvPr>
          <p:cNvSpPr txBox="1"/>
          <p:nvPr/>
        </p:nvSpPr>
        <p:spPr>
          <a:xfrm>
            <a:off x="2398835" y="4542716"/>
            <a:ext cx="225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A191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예측 검증 절차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A191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38EC8D-840F-419C-BCFB-4FCAABA8EC1C}"/>
              </a:ext>
            </a:extLst>
          </p:cNvPr>
          <p:cNvSpPr txBox="1"/>
          <p:nvPr/>
        </p:nvSpPr>
        <p:spPr>
          <a:xfrm>
            <a:off x="4562040" y="3879588"/>
            <a:ext cx="203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분석인사이트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BD4F3F2-2BF5-4223-ABCB-80F1E7D920E4}"/>
              </a:ext>
            </a:extLst>
          </p:cNvPr>
          <p:cNvSpPr txBox="1"/>
          <p:nvPr/>
        </p:nvSpPr>
        <p:spPr>
          <a:xfrm>
            <a:off x="6537790" y="3253917"/>
            <a:ext cx="203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한계점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BA9BFD5-E611-4CF3-B952-A5BDC229EA52}"/>
              </a:ext>
            </a:extLst>
          </p:cNvPr>
          <p:cNvSpPr txBox="1"/>
          <p:nvPr/>
        </p:nvSpPr>
        <p:spPr>
          <a:xfrm>
            <a:off x="8776197" y="2584047"/>
            <a:ext cx="2511002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기대효과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53F69A91-2098-4EA6-AE24-F399CD6D50C9}"/>
              </a:ext>
            </a:extLst>
          </p:cNvPr>
          <p:cNvSpPr/>
          <p:nvPr/>
        </p:nvSpPr>
        <p:spPr>
          <a:xfrm>
            <a:off x="1274343" y="4379777"/>
            <a:ext cx="381600" cy="381600"/>
          </a:xfrm>
          <a:prstGeom prst="ellipse">
            <a:avLst/>
          </a:prstGeom>
          <a:noFill/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5FE9FC9-83D2-4E59-A6AB-C4C92F4D0961}"/>
              </a:ext>
            </a:extLst>
          </p:cNvPr>
          <p:cNvSpPr/>
          <p:nvPr/>
        </p:nvSpPr>
        <p:spPr>
          <a:xfrm>
            <a:off x="3392479" y="3725640"/>
            <a:ext cx="381600" cy="381600"/>
          </a:xfrm>
          <a:prstGeom prst="ellipse">
            <a:avLst/>
          </a:prstGeom>
          <a:noFill/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B085D857-A8F6-4483-9567-38344F5ED811}"/>
              </a:ext>
            </a:extLst>
          </p:cNvPr>
          <p:cNvSpPr/>
          <p:nvPr/>
        </p:nvSpPr>
        <p:spPr>
          <a:xfrm>
            <a:off x="5508588" y="3103150"/>
            <a:ext cx="381600" cy="381600"/>
          </a:xfrm>
          <a:prstGeom prst="ellipse">
            <a:avLst/>
          </a:prstGeom>
          <a:noFill/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F306EBA8-D570-4503-BA89-5904FC78C9F4}"/>
              </a:ext>
            </a:extLst>
          </p:cNvPr>
          <p:cNvSpPr/>
          <p:nvPr/>
        </p:nvSpPr>
        <p:spPr>
          <a:xfrm>
            <a:off x="7426576" y="4158023"/>
            <a:ext cx="381600" cy="381600"/>
          </a:xfrm>
          <a:prstGeom prst="ellipse">
            <a:avLst/>
          </a:prstGeom>
          <a:noFill/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B43D5D01-D7AF-4795-9D83-4D1FAC40D9B7}"/>
              </a:ext>
            </a:extLst>
          </p:cNvPr>
          <p:cNvSpPr/>
          <p:nvPr/>
        </p:nvSpPr>
        <p:spPr>
          <a:xfrm>
            <a:off x="9905336" y="3487545"/>
            <a:ext cx="381600" cy="381600"/>
          </a:xfrm>
          <a:prstGeom prst="ellipse">
            <a:avLst/>
          </a:prstGeom>
          <a:noFill/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DD931F7-03FC-4D0F-B988-1DD9F8EA25B5}"/>
              </a:ext>
            </a:extLst>
          </p:cNvPr>
          <p:cNvSpPr txBox="1"/>
          <p:nvPr/>
        </p:nvSpPr>
        <p:spPr>
          <a:xfrm>
            <a:off x="2364818" y="3020849"/>
            <a:ext cx="24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RMSE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평가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XGBoost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0A79C4F-0624-4E92-A37B-122817635A30}"/>
              </a:ext>
            </a:extLst>
          </p:cNvPr>
          <p:cNvSpPr txBox="1"/>
          <p:nvPr/>
        </p:nvSpPr>
        <p:spPr>
          <a:xfrm>
            <a:off x="8863560" y="3969538"/>
            <a:ext cx="24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P2P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주택담보대출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응용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49A3ED02-EF0B-4F33-A459-0199B10872CA}"/>
              </a:ext>
            </a:extLst>
          </p:cNvPr>
          <p:cNvCxnSpPr>
            <a:cxnSpLocks/>
          </p:cNvCxnSpPr>
          <p:nvPr/>
        </p:nvCxnSpPr>
        <p:spPr>
          <a:xfrm>
            <a:off x="514969" y="1154494"/>
            <a:ext cx="2024171" cy="0"/>
          </a:xfrm>
          <a:prstGeom prst="line">
            <a:avLst/>
          </a:prstGeom>
          <a:ln w="22225">
            <a:solidFill>
              <a:srgbClr val="FFF4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8248E9-F31A-428C-AC13-7CBC2444B5B4}"/>
              </a:ext>
            </a:extLst>
          </p:cNvPr>
          <p:cNvSpPr txBox="1"/>
          <p:nvPr/>
        </p:nvSpPr>
        <p:spPr>
          <a:xfrm>
            <a:off x="674572" y="384142"/>
            <a:ext cx="1655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목차 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7FD46CA-EB4D-4700-A542-2B94332D791B}"/>
              </a:ext>
            </a:extLst>
          </p:cNvPr>
          <p:cNvSpPr/>
          <p:nvPr/>
        </p:nvSpPr>
        <p:spPr>
          <a:xfrm>
            <a:off x="2455998" y="1096061"/>
            <a:ext cx="116866" cy="116866"/>
          </a:xfrm>
          <a:prstGeom prst="ellipse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93F5B7B-EFC6-4D17-A1D5-CF65379A56BF}"/>
              </a:ext>
            </a:extLst>
          </p:cNvPr>
          <p:cNvSpPr/>
          <p:nvPr/>
        </p:nvSpPr>
        <p:spPr>
          <a:xfrm>
            <a:off x="431826" y="1096061"/>
            <a:ext cx="116866" cy="116866"/>
          </a:xfrm>
          <a:prstGeom prst="ellipse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389D311D-2C1D-4DF9-8F54-6042B94D55D4}"/>
              </a:ext>
            </a:extLst>
          </p:cNvPr>
          <p:cNvCxnSpPr>
            <a:cxnSpLocks/>
          </p:cNvCxnSpPr>
          <p:nvPr/>
        </p:nvCxnSpPr>
        <p:spPr>
          <a:xfrm>
            <a:off x="514969" y="361758"/>
            <a:ext cx="2024171" cy="0"/>
          </a:xfrm>
          <a:prstGeom prst="line">
            <a:avLst/>
          </a:prstGeom>
          <a:ln w="22225">
            <a:solidFill>
              <a:srgbClr val="FFF4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5903DE1A-886B-4AE5-AD8C-B8211A4D50DD}"/>
              </a:ext>
            </a:extLst>
          </p:cNvPr>
          <p:cNvSpPr/>
          <p:nvPr/>
        </p:nvSpPr>
        <p:spPr>
          <a:xfrm>
            <a:off x="2455998" y="303325"/>
            <a:ext cx="116866" cy="116866"/>
          </a:xfrm>
          <a:prstGeom prst="ellipse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1561D756-79E0-424B-A3A1-5285D46B2B74}"/>
              </a:ext>
            </a:extLst>
          </p:cNvPr>
          <p:cNvSpPr/>
          <p:nvPr/>
        </p:nvSpPr>
        <p:spPr>
          <a:xfrm>
            <a:off x="431826" y="303325"/>
            <a:ext cx="116866" cy="116866"/>
          </a:xfrm>
          <a:prstGeom prst="ellipse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4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0F75196-4CDA-47AF-976A-3E17DD5DB61F}"/>
              </a:ext>
            </a:extLst>
          </p:cNvPr>
          <p:cNvSpPr/>
          <p:nvPr/>
        </p:nvSpPr>
        <p:spPr>
          <a:xfrm>
            <a:off x="291052" y="1138655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CEA01727-80D1-4E34-89D0-6CC19497D89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추가데이터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F6E34E0-6517-41F9-A96D-644EE12352C5}"/>
              </a:ext>
            </a:extLst>
          </p:cNvPr>
          <p:cNvGrpSpPr/>
          <p:nvPr/>
        </p:nvGrpSpPr>
        <p:grpSpPr>
          <a:xfrm>
            <a:off x="387412" y="330018"/>
            <a:ext cx="3117788" cy="610197"/>
            <a:chOff x="387411" y="330018"/>
            <a:chExt cx="1356378" cy="610197"/>
          </a:xfrm>
          <a:solidFill>
            <a:srgbClr val="FAC60E"/>
          </a:solidFill>
        </p:grpSpPr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xmlns="" id="{D97E00CB-7311-4EA5-B949-3E01BC792441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5C44729-F16F-4413-B187-8F95123CE1B8}"/>
                </a:ext>
              </a:extLst>
            </p:cNvPr>
            <p:cNvSpPr txBox="1"/>
            <p:nvPr/>
          </p:nvSpPr>
          <p:spPr>
            <a:xfrm>
              <a:off x="588056" y="342728"/>
              <a:ext cx="108383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xmlns="" id="{3285D0AD-FFD7-4418-8539-7A2779C8803C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DD879CA-523F-41B2-AE1F-54E5EA61EE27}"/>
              </a:ext>
            </a:extLst>
          </p:cNvPr>
          <p:cNvGrpSpPr/>
          <p:nvPr/>
        </p:nvGrpSpPr>
        <p:grpSpPr>
          <a:xfrm>
            <a:off x="1162258" y="2507665"/>
            <a:ext cx="9867481" cy="3071865"/>
            <a:chOff x="1162258" y="2507665"/>
            <a:chExt cx="9867481" cy="3071865"/>
          </a:xfrm>
          <a:noFill/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F899961-FD50-434D-B4C0-8036472C4F17}"/>
                </a:ext>
              </a:extLst>
            </p:cNvPr>
            <p:cNvSpPr/>
            <p:nvPr/>
          </p:nvSpPr>
          <p:spPr>
            <a:xfrm>
              <a:off x="1162258" y="2507666"/>
              <a:ext cx="2468123" cy="2468123"/>
            </a:xfrm>
            <a:prstGeom prst="roundRect">
              <a:avLst>
                <a:gd name="adj" fmla="val 6441"/>
              </a:avLst>
            </a:prstGeom>
            <a:grp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아파트</a:t>
              </a:r>
              <a:endPara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거래 정보</a:t>
              </a:r>
              <a:endParaRPr lang="en-US" altLang="ko-KR" sz="28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54D41A5-A379-48E0-A42B-DEF56346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214" y="5274730"/>
              <a:ext cx="2066925" cy="304800"/>
            </a:xfrm>
            <a:prstGeom prst="rect">
              <a:avLst/>
            </a:prstGeom>
            <a:grpFill/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xmlns="" id="{66BA9A5B-D5D3-4CDF-A327-6FEED34DC789}"/>
                </a:ext>
              </a:extLst>
            </p:cNvPr>
            <p:cNvSpPr/>
            <p:nvPr/>
          </p:nvSpPr>
          <p:spPr>
            <a:xfrm>
              <a:off x="8561616" y="2507665"/>
              <a:ext cx="2468123" cy="2468123"/>
            </a:xfrm>
            <a:prstGeom prst="roundRect">
              <a:avLst>
                <a:gd name="adj" fmla="val 6441"/>
              </a:avLst>
            </a:prstGeom>
            <a:grpFill/>
            <a:ln w="25400">
              <a:solidFill>
                <a:srgbClr val="3A383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전국 공원</a:t>
              </a:r>
              <a:endPara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xmlns="" id="{F5222B62-4CE3-4750-8CD4-F9257F888EF2}"/>
                </a:ext>
              </a:extLst>
            </p:cNvPr>
            <p:cNvSpPr/>
            <p:nvPr/>
          </p:nvSpPr>
          <p:spPr>
            <a:xfrm>
              <a:off x="4901450" y="2530549"/>
              <a:ext cx="2389097" cy="2474075"/>
            </a:xfrm>
            <a:prstGeom prst="roundRect">
              <a:avLst>
                <a:gd name="adj" fmla="val 6441"/>
              </a:avLst>
            </a:prstGeom>
            <a:grpFill/>
            <a:ln w="25400">
              <a:solidFill>
                <a:srgbClr val="3A383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학교</a:t>
              </a:r>
              <a:endPara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지하철</a:t>
              </a:r>
              <a:endPara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9763CCC6-A791-4521-8E8A-0E10447C97A8}"/>
                </a:ext>
              </a:extLst>
            </p:cNvPr>
            <p:cNvSpPr txBox="1"/>
            <p:nvPr/>
          </p:nvSpPr>
          <p:spPr>
            <a:xfrm>
              <a:off x="4034860" y="3480116"/>
              <a:ext cx="46672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Rounded MT Bold" panose="020F0704030504030204" pitchFamily="34" charset="0"/>
                  <a:ea typeface="나눔스퀘어 ExtraBold" panose="020B0600000101010101" pitchFamily="50" charset="-127"/>
                </a:rPr>
                <a:t>X</a:t>
              </a:r>
              <a:endParaRPr lang="ko-KR" altLang="en-US" sz="2800" dirty="0">
                <a:latin typeface="Arial Rounded MT Bold" panose="020F0704030504030204" pitchFamily="34" charset="0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636A5FE-39EB-402C-9321-B55E66572CA3}"/>
                </a:ext>
              </a:extLst>
            </p:cNvPr>
            <p:cNvSpPr txBox="1"/>
            <p:nvPr/>
          </p:nvSpPr>
          <p:spPr>
            <a:xfrm>
              <a:off x="7690411" y="3480116"/>
              <a:ext cx="46672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Rounded MT Bold" panose="020F0704030504030204" pitchFamily="34" charset="0"/>
                  <a:ea typeface="나눔스퀘어 ExtraBold" panose="020B0600000101010101" pitchFamily="50" charset="-127"/>
                </a:rPr>
                <a:t>X</a:t>
              </a:r>
              <a:endParaRPr lang="ko-KR" altLang="en-US" sz="2800" dirty="0">
                <a:latin typeface="Arial Rounded MT Bold" panose="020F0704030504030204" pitchFamily="34" charset="0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50" name="Picture 2" descr="서울열린데이터광장">
            <a:extLst>
              <a:ext uri="{FF2B5EF4-FFF2-40B4-BE49-F238E27FC236}">
                <a16:creationId xmlns:a16="http://schemas.microsoft.com/office/drawing/2014/main" xmlns="" id="{FE941734-785C-45D4-84AC-76B77947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28" y="5131656"/>
            <a:ext cx="760539" cy="5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각 삼각형 21">
            <a:extLst>
              <a:ext uri="{FF2B5EF4-FFF2-40B4-BE49-F238E27FC236}">
                <a16:creationId xmlns:a16="http://schemas.microsoft.com/office/drawing/2014/main" xmlns="" id="{762ED971-D098-438B-8533-44FD71FC33E1}"/>
              </a:ext>
            </a:extLst>
          </p:cNvPr>
          <p:cNvSpPr/>
          <p:nvPr/>
        </p:nvSpPr>
        <p:spPr>
          <a:xfrm rot="10800000">
            <a:off x="387412" y="767496"/>
            <a:ext cx="173219" cy="172720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2257" y="4464881"/>
            <a:ext cx="246812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위치정보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준공년도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공급면적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주차장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거래 일자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거래가격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24" name="Picture 8" descr="ì¤ê±°ëê° ê³µê°ìì¤í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7" y="5274730"/>
            <a:ext cx="2468124" cy="2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0F75196-4CDA-47AF-976A-3E17DD5DB61F}"/>
              </a:ext>
            </a:extLst>
          </p:cNvPr>
          <p:cNvSpPr/>
          <p:nvPr/>
        </p:nvSpPr>
        <p:spPr>
          <a:xfrm>
            <a:off x="291052" y="1138655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CEA01727-80D1-4E34-89D0-6CC19497D89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고유키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F6E34E0-6517-41F9-A96D-644EE12352C5}"/>
              </a:ext>
            </a:extLst>
          </p:cNvPr>
          <p:cNvGrpSpPr/>
          <p:nvPr/>
        </p:nvGrpSpPr>
        <p:grpSpPr>
          <a:xfrm>
            <a:off x="387412" y="330018"/>
            <a:ext cx="3117788" cy="610197"/>
            <a:chOff x="387411" y="330018"/>
            <a:chExt cx="1356378" cy="610197"/>
          </a:xfrm>
          <a:solidFill>
            <a:srgbClr val="FAC60E"/>
          </a:solidFill>
        </p:grpSpPr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xmlns="" id="{D97E00CB-7311-4EA5-B949-3E01BC792441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5C44729-F16F-4413-B187-8F95123CE1B8}"/>
                </a:ext>
              </a:extLst>
            </p:cNvPr>
            <p:cNvSpPr txBox="1"/>
            <p:nvPr/>
          </p:nvSpPr>
          <p:spPr>
            <a:xfrm>
              <a:off x="588056" y="342728"/>
              <a:ext cx="108383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xmlns="" id="{3285D0AD-FFD7-4418-8539-7A2779C8803C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47" y="1871923"/>
            <a:ext cx="11609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2,629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4049F525-5965-49D8-BEFF-5D2C85B42B2D}"/>
              </a:ext>
            </a:extLst>
          </p:cNvPr>
          <p:cNvSpPr/>
          <p:nvPr/>
        </p:nvSpPr>
        <p:spPr>
          <a:xfrm rot="10800000">
            <a:off x="387412" y="767496"/>
            <a:ext cx="173219" cy="172720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52" y="3291372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1,001,372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52" y="4727868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			57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1CC9FB6-19E6-42B3-AB45-7B88CEEEC33B}"/>
              </a:ext>
            </a:extLst>
          </p:cNvPr>
          <p:cNvCxnSpPr/>
          <p:nvPr/>
        </p:nvCxnSpPr>
        <p:spPr>
          <a:xfrm>
            <a:off x="5313119" y="5281866"/>
            <a:ext cx="1565753" cy="0"/>
          </a:xfrm>
          <a:prstGeom prst="straightConnector1">
            <a:avLst/>
          </a:prstGeom>
          <a:ln w="539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0F75196-4CDA-47AF-976A-3E17DD5DB61F}"/>
              </a:ext>
            </a:extLst>
          </p:cNvPr>
          <p:cNvSpPr/>
          <p:nvPr/>
        </p:nvSpPr>
        <p:spPr>
          <a:xfrm>
            <a:off x="291052" y="1138655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CEA01727-80D1-4E34-89D0-6CC19497D89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고유키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F6E34E0-6517-41F9-A96D-644EE12352C5}"/>
              </a:ext>
            </a:extLst>
          </p:cNvPr>
          <p:cNvGrpSpPr/>
          <p:nvPr/>
        </p:nvGrpSpPr>
        <p:grpSpPr>
          <a:xfrm>
            <a:off x="387412" y="330018"/>
            <a:ext cx="3117788" cy="610197"/>
            <a:chOff x="387411" y="330018"/>
            <a:chExt cx="1356378" cy="610197"/>
          </a:xfrm>
          <a:solidFill>
            <a:srgbClr val="FAC60E"/>
          </a:solidFill>
        </p:grpSpPr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xmlns="" id="{D97E00CB-7311-4EA5-B949-3E01BC792441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5C44729-F16F-4413-B187-8F95123CE1B8}"/>
                </a:ext>
              </a:extLst>
            </p:cNvPr>
            <p:cNvSpPr txBox="1"/>
            <p:nvPr/>
          </p:nvSpPr>
          <p:spPr>
            <a:xfrm>
              <a:off x="588056" y="342728"/>
              <a:ext cx="108383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xmlns="" id="{3285D0AD-FFD7-4418-8539-7A2779C8803C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47" y="1871923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2,629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4049F525-5965-49D8-BEFF-5D2C85B42B2D}"/>
              </a:ext>
            </a:extLst>
          </p:cNvPr>
          <p:cNvSpPr/>
          <p:nvPr/>
        </p:nvSpPr>
        <p:spPr>
          <a:xfrm rot="10800000">
            <a:off x="387412" y="767496"/>
            <a:ext cx="173219" cy="172720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46" y="3222122"/>
            <a:ext cx="11609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1,001,372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52" y="4727868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			57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1CC9FB6-19E6-42B3-AB45-7B88CEEEC33B}"/>
              </a:ext>
            </a:extLst>
          </p:cNvPr>
          <p:cNvCxnSpPr/>
          <p:nvPr/>
        </p:nvCxnSpPr>
        <p:spPr>
          <a:xfrm>
            <a:off x="5313119" y="5281866"/>
            <a:ext cx="1565753" cy="0"/>
          </a:xfrm>
          <a:prstGeom prst="straightConnector1">
            <a:avLst/>
          </a:prstGeom>
          <a:ln w="539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0F75196-4CDA-47AF-976A-3E17DD5DB61F}"/>
              </a:ext>
            </a:extLst>
          </p:cNvPr>
          <p:cNvSpPr/>
          <p:nvPr/>
        </p:nvSpPr>
        <p:spPr>
          <a:xfrm>
            <a:off x="291052" y="1138655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CEA01727-80D1-4E34-89D0-6CC19497D89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고유키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F6E34E0-6517-41F9-A96D-644EE12352C5}"/>
              </a:ext>
            </a:extLst>
          </p:cNvPr>
          <p:cNvGrpSpPr/>
          <p:nvPr/>
        </p:nvGrpSpPr>
        <p:grpSpPr>
          <a:xfrm>
            <a:off x="387412" y="330018"/>
            <a:ext cx="3117788" cy="610197"/>
            <a:chOff x="387411" y="330018"/>
            <a:chExt cx="1356378" cy="610197"/>
          </a:xfrm>
          <a:solidFill>
            <a:srgbClr val="FAC60E"/>
          </a:solidFill>
        </p:grpSpPr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xmlns="" id="{D97E00CB-7311-4EA5-B949-3E01BC792441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5C44729-F16F-4413-B187-8F95123CE1B8}"/>
                </a:ext>
              </a:extLst>
            </p:cNvPr>
            <p:cNvSpPr txBox="1"/>
            <p:nvPr/>
          </p:nvSpPr>
          <p:spPr>
            <a:xfrm>
              <a:off x="588056" y="342728"/>
              <a:ext cx="108383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xmlns="" id="{3285D0AD-FFD7-4418-8539-7A2779C8803C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47" y="1871923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2,629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4049F525-5965-49D8-BEFF-5D2C85B42B2D}"/>
              </a:ext>
            </a:extLst>
          </p:cNvPr>
          <p:cNvSpPr/>
          <p:nvPr/>
        </p:nvSpPr>
        <p:spPr>
          <a:xfrm rot="10800000">
            <a:off x="387412" y="767496"/>
            <a:ext cx="173219" cy="172720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52" y="3291372"/>
            <a:ext cx="11609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1,001,372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D2936EE-A57D-48DB-9D6F-AE6BC89920D7}"/>
              </a:ext>
            </a:extLst>
          </p:cNvPr>
          <p:cNvSpPr txBox="1"/>
          <p:nvPr/>
        </p:nvSpPr>
        <p:spPr>
          <a:xfrm>
            <a:off x="291052" y="4727868"/>
            <a:ext cx="11609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</a:t>
            </a:r>
            <a:r>
              <a:rPr lang="en-US" altLang="ko-KR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en-US" altLang="ko-KR" sz="2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en-US" altLang="ko-KR" sz="7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57</a:t>
            </a:r>
            <a:endParaRPr lang="en-US" altLang="ko-KR" sz="7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1CC9FB6-19E6-42B3-AB45-7B88CEEEC33B}"/>
              </a:ext>
            </a:extLst>
          </p:cNvPr>
          <p:cNvCxnSpPr/>
          <p:nvPr/>
        </p:nvCxnSpPr>
        <p:spPr>
          <a:xfrm>
            <a:off x="5313119" y="5281866"/>
            <a:ext cx="1565753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675406" y="1509903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9056" y="29150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05983" y="4239765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1499" y="5611131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8175474" y="525780"/>
            <a:ext cx="506917" cy="627658"/>
          </a:xfrm>
          <a:custGeom>
            <a:avLst/>
            <a:gdLst>
              <a:gd name="connsiteX0" fmla="*/ 0 w 506917"/>
              <a:gd name="connsiteY0" fmla="*/ 627658 h 627658"/>
              <a:gd name="connsiteX1" fmla="*/ 253459 w 506917"/>
              <a:gd name="connsiteY1" fmla="*/ 0 h 627658"/>
              <a:gd name="connsiteX2" fmla="*/ 506917 w 506917"/>
              <a:gd name="connsiteY2" fmla="*/ 627658 h 627658"/>
              <a:gd name="connsiteX3" fmla="*/ 0 w 506917"/>
              <a:gd name="connsiteY3" fmla="*/ 627658 h 627658"/>
              <a:gd name="connsiteX0" fmla="*/ 0 w 506917"/>
              <a:gd name="connsiteY0" fmla="*/ 627658 h 627658"/>
              <a:gd name="connsiteX1" fmla="*/ 253459 w 506917"/>
              <a:gd name="connsiteY1" fmla="*/ 0 h 627658"/>
              <a:gd name="connsiteX2" fmla="*/ 506917 w 506917"/>
              <a:gd name="connsiteY2" fmla="*/ 627658 h 627658"/>
              <a:gd name="connsiteX3" fmla="*/ 0 w 506917"/>
              <a:gd name="connsiteY3" fmla="*/ 627658 h 627658"/>
              <a:gd name="connsiteX0" fmla="*/ 0 w 506917"/>
              <a:gd name="connsiteY0" fmla="*/ 627658 h 627658"/>
              <a:gd name="connsiteX1" fmla="*/ 253459 w 506917"/>
              <a:gd name="connsiteY1" fmla="*/ 0 h 627658"/>
              <a:gd name="connsiteX2" fmla="*/ 506917 w 506917"/>
              <a:gd name="connsiteY2" fmla="*/ 627658 h 627658"/>
              <a:gd name="connsiteX3" fmla="*/ 0 w 506917"/>
              <a:gd name="connsiteY3" fmla="*/ 627658 h 627658"/>
              <a:gd name="connsiteX0" fmla="*/ 0 w 506917"/>
              <a:gd name="connsiteY0" fmla="*/ 627658 h 627658"/>
              <a:gd name="connsiteX1" fmla="*/ 253459 w 506917"/>
              <a:gd name="connsiteY1" fmla="*/ 0 h 627658"/>
              <a:gd name="connsiteX2" fmla="*/ 506917 w 506917"/>
              <a:gd name="connsiteY2" fmla="*/ 627658 h 627658"/>
              <a:gd name="connsiteX3" fmla="*/ 0 w 506917"/>
              <a:gd name="connsiteY3" fmla="*/ 627658 h 627658"/>
              <a:gd name="connsiteX0" fmla="*/ 0 w 506917"/>
              <a:gd name="connsiteY0" fmla="*/ 627658 h 627658"/>
              <a:gd name="connsiteX1" fmla="*/ 253459 w 506917"/>
              <a:gd name="connsiteY1" fmla="*/ 0 h 627658"/>
              <a:gd name="connsiteX2" fmla="*/ 506917 w 506917"/>
              <a:gd name="connsiteY2" fmla="*/ 627658 h 627658"/>
              <a:gd name="connsiteX3" fmla="*/ 0 w 506917"/>
              <a:gd name="connsiteY3" fmla="*/ 627658 h 627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917" h="627658">
                <a:moveTo>
                  <a:pt x="0" y="627658"/>
                </a:moveTo>
                <a:cubicBezTo>
                  <a:pt x="211488" y="380339"/>
                  <a:pt x="3875" y="361619"/>
                  <a:pt x="253459" y="0"/>
                </a:cubicBezTo>
                <a:cubicBezTo>
                  <a:pt x="299848" y="285419"/>
                  <a:pt x="473234" y="316839"/>
                  <a:pt x="506917" y="627658"/>
                </a:cubicBezTo>
                <a:lnTo>
                  <a:pt x="0" y="627658"/>
                </a:lnTo>
                <a:close/>
              </a:path>
            </a:pathLst>
          </a:custGeom>
          <a:solidFill>
            <a:srgbClr val="FE4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92244" y="586149"/>
            <a:ext cx="45719" cy="1340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445" y="3680174"/>
            <a:ext cx="358171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피쳐값</a:t>
            </a:r>
            <a:r>
              <a:rPr lang="ko-KR" altLang="en-US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엔지니어링 </a:t>
            </a:r>
            <a:r>
              <a:rPr lang="en-US" altLang="ko-KR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 </a:t>
            </a:r>
            <a:endParaRPr lang="en-US" altLang="ko-KR" sz="20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55450" y="5431140"/>
            <a:ext cx="2557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58426" y="2250829"/>
            <a:ext cx="332879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모델 선정 및 정규화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09082" y="1093068"/>
            <a:ext cx="147783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r="35902"/>
          <a:stretch/>
        </p:blipFill>
        <p:spPr>
          <a:xfrm>
            <a:off x="4161996" y="4794867"/>
            <a:ext cx="347155" cy="1272545"/>
          </a:xfrm>
          <a:prstGeom prst="rect">
            <a:avLst/>
          </a:prstGeom>
          <a:effectLst/>
        </p:spPr>
      </p:pic>
      <p:sp>
        <p:nvSpPr>
          <p:cNvPr id="25" name="평행 사변형 24">
            <a:extLst>
              <a:ext uri="{FF2B5EF4-FFF2-40B4-BE49-F238E27FC236}">
                <a16:creationId xmlns:a16="http://schemas.microsoft.com/office/drawing/2014/main" xmlns="" id="{4C71BB95-02D3-4188-8E84-B13A7B66FA1D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Cycle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CE0EDDB1-62CE-45F7-B7CC-3FCBC657019D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xmlns="" id="{B9B25EEF-D285-4487-A848-69F126BD7AA8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158AE44-654C-4F44-A46B-33872037C346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검증 절차</a:t>
              </a: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xmlns="" id="{787C761E-1077-43F9-B588-6F01C104715C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A08E34-683E-46C8-9772-77AAD4170B0B}"/>
              </a:ext>
            </a:extLst>
          </p:cNvPr>
          <p:cNvSpPr/>
          <p:nvPr/>
        </p:nvSpPr>
        <p:spPr>
          <a:xfrm>
            <a:off x="2543489" y="4925873"/>
            <a:ext cx="381600" cy="381600"/>
          </a:xfrm>
          <a:prstGeom prst="ellipse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1E215150-03C9-4939-9CC4-D748FAE7378C}"/>
              </a:ext>
            </a:extLst>
          </p:cNvPr>
          <p:cNvSpPr/>
          <p:nvPr/>
        </p:nvSpPr>
        <p:spPr>
          <a:xfrm>
            <a:off x="8983240" y="767496"/>
            <a:ext cx="381600" cy="381600"/>
          </a:xfrm>
          <a:prstGeom prst="ellipse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651EBC8E-3341-4757-A174-D2C114EA8595}"/>
              </a:ext>
            </a:extLst>
          </p:cNvPr>
          <p:cNvSpPr/>
          <p:nvPr/>
        </p:nvSpPr>
        <p:spPr>
          <a:xfrm>
            <a:off x="4068325" y="3298574"/>
            <a:ext cx="381600" cy="381600"/>
          </a:xfrm>
          <a:prstGeom prst="ellipse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72D293B7-47BA-45CE-9B63-26D179A418B3}"/>
              </a:ext>
            </a:extLst>
          </p:cNvPr>
          <p:cNvSpPr/>
          <p:nvPr/>
        </p:nvSpPr>
        <p:spPr>
          <a:xfrm>
            <a:off x="5432021" y="1905406"/>
            <a:ext cx="381600" cy="381600"/>
          </a:xfrm>
          <a:prstGeom prst="ellipse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0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774371" y="-1"/>
            <a:ext cx="14001747" cy="6858000"/>
            <a:chOff x="-1774371" y="-1"/>
            <a:chExt cx="14001747" cy="6858000"/>
          </a:xfrm>
        </p:grpSpPr>
        <p:pic>
          <p:nvPicPr>
            <p:cNvPr id="6" name="그림 5" descr="사람, 남자, 정장, 의류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41C77BB-297A-4AE2-A45E-1A12EFB2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trans="24000"/>
                      </a14:imgEffect>
                      <a14:imgEffect>
                        <a14:brightnessContrast bright="-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686" y="0"/>
              <a:ext cx="6958690" cy="6857999"/>
            </a:xfrm>
            <a:prstGeom prst="rect">
              <a:avLst/>
            </a:prstGeom>
          </p:spPr>
        </p:pic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xmlns="" id="{0248B997-9FD1-4304-95F4-C4E5CEF41E4C}"/>
                </a:ext>
              </a:extLst>
            </p:cNvPr>
            <p:cNvSpPr/>
            <p:nvPr/>
          </p:nvSpPr>
          <p:spPr>
            <a:xfrm>
              <a:off x="-1774371" y="-1"/>
              <a:ext cx="8860970" cy="6858000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338D2B4D-0FAA-4528-A9A1-3CF8A63EE26F}"/>
                </a:ext>
              </a:extLst>
            </p:cNvPr>
            <p:cNvSpPr txBox="1"/>
            <p:nvPr/>
          </p:nvSpPr>
          <p:spPr>
            <a:xfrm>
              <a:off x="272143" y="1166842"/>
              <a:ext cx="548640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국가 경제 </a:t>
              </a:r>
              <a:endPara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금리 물가</a:t>
              </a:r>
              <a:endPara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불황 호황  </a:t>
              </a:r>
              <a:endPara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12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">
        <p:cut/>
      </p:transition>
    </mc:Choice>
    <mc:Fallback>
      <p:transition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CDE3399-B32F-4FCC-8ACB-8CE59F6C178B}"/>
              </a:ext>
            </a:extLst>
          </p:cNvPr>
          <p:cNvSpPr/>
          <p:nvPr/>
        </p:nvSpPr>
        <p:spPr>
          <a:xfrm>
            <a:off x="286053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8BED197D-E847-4C0A-A6AE-9C619C4EF9A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94BB2E5-6BF8-4419-9AC9-21D32F5962A5}"/>
              </a:ext>
            </a:extLst>
          </p:cNvPr>
          <p:cNvGrpSpPr/>
          <p:nvPr/>
        </p:nvGrpSpPr>
        <p:grpSpPr>
          <a:xfrm>
            <a:off x="387412" y="330018"/>
            <a:ext cx="4889192" cy="610197"/>
            <a:chOff x="387411" y="330018"/>
            <a:chExt cx="2127018" cy="610197"/>
          </a:xfrm>
          <a:solidFill>
            <a:srgbClr val="FAC60E"/>
          </a:solidFill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xmlns="" id="{4A00E9A3-2614-4239-A3A5-793D80609756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7C63E64-6C3E-4F2E-AC1D-641B81B0B241}"/>
                </a:ext>
              </a:extLst>
            </p:cNvPr>
            <p:cNvSpPr txBox="1"/>
            <p:nvPr/>
          </p:nvSpPr>
          <p:spPr>
            <a:xfrm>
              <a:off x="388896" y="334718"/>
              <a:ext cx="1404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피쳐</a:t>
              </a:r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엔지니어링</a:t>
              </a: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xmlns="" id="{34D6EBB9-5EA3-490E-A461-DDBC706A5AD4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A630325-20D4-4DFD-93C4-CF06E1203774}"/>
                </a:ext>
              </a:extLst>
            </p:cNvPr>
            <p:cNvSpPr txBox="1"/>
            <p:nvPr/>
          </p:nvSpPr>
          <p:spPr>
            <a:xfrm>
              <a:off x="1790814" y="542754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대표 파생변수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18B7FD-198D-4F06-9925-9311FDA2B911}"/>
              </a:ext>
            </a:extLst>
          </p:cNvPr>
          <p:cNvSpPr txBox="1"/>
          <p:nvPr/>
        </p:nvSpPr>
        <p:spPr>
          <a:xfrm>
            <a:off x="387412" y="6164987"/>
            <a:ext cx="846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운용기</a:t>
            </a:r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단위세대의 층별 선호도 분포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101E2B8-EFDE-4586-BB30-398A389F796C}"/>
              </a:ext>
            </a:extLst>
          </p:cNvPr>
          <p:cNvGrpSpPr/>
          <p:nvPr/>
        </p:nvGrpSpPr>
        <p:grpSpPr>
          <a:xfrm>
            <a:off x="2448346" y="2100536"/>
            <a:ext cx="7285300" cy="3934445"/>
            <a:chOff x="2030100" y="1530312"/>
            <a:chExt cx="8444265" cy="4560347"/>
          </a:xfrm>
        </p:grpSpPr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xmlns="" id="{A4A7C102-E639-485D-A4D3-CDD65E4380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5165143"/>
                </p:ext>
              </p:extLst>
            </p:nvPr>
          </p:nvGraphicFramePr>
          <p:xfrm>
            <a:off x="2259398" y="1816013"/>
            <a:ext cx="7663200" cy="42746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CAA3A3FC-2A43-4D79-AA3D-60853D43EE7F}"/>
                </a:ext>
              </a:extLst>
            </p:cNvPr>
            <p:cNvCxnSpPr/>
            <p:nvPr/>
          </p:nvCxnSpPr>
          <p:spPr>
            <a:xfrm flipV="1">
              <a:off x="4999512" y="1816013"/>
              <a:ext cx="0" cy="340913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xmlns="" id="{D65E321E-7224-4564-B5B2-57B507CAFBAB}"/>
                </a:ext>
              </a:extLst>
            </p:cNvPr>
            <p:cNvCxnSpPr/>
            <p:nvPr/>
          </p:nvCxnSpPr>
          <p:spPr>
            <a:xfrm flipV="1">
              <a:off x="8745310" y="1816013"/>
              <a:ext cx="0" cy="340913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D680289B-E1E9-4BF9-BF0B-AC1B4D351E92}"/>
                </a:ext>
              </a:extLst>
            </p:cNvPr>
            <p:cNvCxnSpPr/>
            <p:nvPr/>
          </p:nvCxnSpPr>
          <p:spPr>
            <a:xfrm>
              <a:off x="5308284" y="2386940"/>
              <a:ext cx="3051945" cy="0"/>
            </a:xfrm>
            <a:prstGeom prst="straightConnector1">
              <a:avLst/>
            </a:prstGeom>
            <a:ln w="25400">
              <a:solidFill>
                <a:srgbClr val="37353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0E683CF-4142-47A4-9D1C-9307D1F4CCE8}"/>
                </a:ext>
              </a:extLst>
            </p:cNvPr>
            <p:cNvSpPr txBox="1"/>
            <p:nvPr/>
          </p:nvSpPr>
          <p:spPr>
            <a:xfrm>
              <a:off x="5913394" y="1816013"/>
              <a:ext cx="1821693" cy="60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로얄층</a:t>
              </a:r>
              <a:endParaRPr lang="ko-KR" altLang="en-US" sz="2800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A085D70-4E84-4294-8033-602390E946A5}"/>
                </a:ext>
              </a:extLst>
            </p:cNvPr>
            <p:cNvSpPr txBox="1"/>
            <p:nvPr/>
          </p:nvSpPr>
          <p:spPr>
            <a:xfrm>
              <a:off x="9869488" y="5238206"/>
              <a:ext cx="604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층</a:t>
              </a:r>
              <a:r>
                <a:rPr lang="en-US" altLang="ko-KR" dirty="0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2A0AE2A-A7D5-47DE-A91F-8E79E5767DF8}"/>
                </a:ext>
              </a:extLst>
            </p:cNvPr>
            <p:cNvSpPr txBox="1"/>
            <p:nvPr/>
          </p:nvSpPr>
          <p:spPr>
            <a:xfrm>
              <a:off x="2030100" y="1530312"/>
              <a:ext cx="1271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dirty="0" err="1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세대수</a:t>
              </a:r>
              <a:r>
                <a:rPr lang="en-US" altLang="ko-KR" dirty="0">
                  <a:solidFill>
                    <a:srgbClr val="59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B3D878-3C8D-4FCA-AD48-8399934414CF}"/>
              </a:ext>
            </a:extLst>
          </p:cNvPr>
          <p:cNvSpPr txBox="1"/>
          <p:nvPr/>
        </p:nvSpPr>
        <p:spPr>
          <a:xfrm>
            <a:off x="3637341" y="1607408"/>
            <a:ext cx="5574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</a:t>
            </a:r>
            <a:r>
              <a:rPr lang="en-US" altLang="ko-KR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층별 </a:t>
            </a:r>
            <a:r>
              <a:rPr lang="ko-KR" altLang="en-US" sz="2800" dirty="0" err="1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미계약</a:t>
            </a:r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세대수</a:t>
            </a:r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98AF43C0-5DEB-4275-BC51-8C5D05115BF9}"/>
              </a:ext>
            </a:extLst>
          </p:cNvPr>
          <p:cNvSpPr/>
          <p:nvPr/>
        </p:nvSpPr>
        <p:spPr>
          <a:xfrm rot="10800000">
            <a:off x="387412" y="767496"/>
            <a:ext cx="173219" cy="172720"/>
          </a:xfrm>
          <a:prstGeom prst="rtTriangle">
            <a:avLst/>
          </a:prstGeom>
          <a:solidFill>
            <a:srgbClr val="A98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5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7C57AF-0831-47A0-ACBD-672A953518B5}"/>
              </a:ext>
            </a:extLst>
          </p:cNvPr>
          <p:cNvSpPr/>
          <p:nvPr/>
        </p:nvSpPr>
        <p:spPr>
          <a:xfrm>
            <a:off x="286053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xmlns="" id="{8DEED4B9-0850-4EEB-B02F-1ACA7A59F0BA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01ECA66-56A5-4A79-B564-161A7EBDD64D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8" name="사각형: 잘린 한쪽 모서리 17">
              <a:extLst>
                <a:ext uri="{FF2B5EF4-FFF2-40B4-BE49-F238E27FC236}">
                  <a16:creationId xmlns:a16="http://schemas.microsoft.com/office/drawing/2014/main" xmlns="" id="{0461987B-EE01-493B-9CF4-E1C06FB38E54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3BC62F7-9095-41AF-8690-D32A537235A0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검증 기준</a:t>
              </a: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xmlns="" id="{E4BB65C9-38EE-408A-B98D-A4535334D1EE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154" name="Picture 10" descr="Related image">
            <a:extLst>
              <a:ext uri="{FF2B5EF4-FFF2-40B4-BE49-F238E27FC236}">
                <a16:creationId xmlns:a16="http://schemas.microsoft.com/office/drawing/2014/main" xmlns="" id="{366AB0E0-AFB7-4C50-A2C1-E360993A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21" y="1475761"/>
            <a:ext cx="4142529" cy="114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EDCDC29-2FFB-46E8-997F-88CECA815728}"/>
              </a:ext>
            </a:extLst>
          </p:cNvPr>
          <p:cNvGrpSpPr/>
          <p:nvPr/>
        </p:nvGrpSpPr>
        <p:grpSpPr>
          <a:xfrm>
            <a:off x="2159702" y="2573270"/>
            <a:ext cx="8171027" cy="2303545"/>
            <a:chOff x="2031931" y="2842184"/>
            <a:chExt cx="8171027" cy="2303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0B3D878-3C8D-4FCA-AD48-8399934414CF}"/>
                </a:ext>
              </a:extLst>
            </p:cNvPr>
            <p:cNvSpPr txBox="1"/>
            <p:nvPr/>
          </p:nvSpPr>
          <p:spPr>
            <a:xfrm>
              <a:off x="6289496" y="2842184"/>
              <a:ext cx="3913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RMSE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예측모델성능 검증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35ABBD70-386E-4A3D-9643-0742A3FCA463}"/>
                </a:ext>
              </a:extLst>
            </p:cNvPr>
            <p:cNvSpPr/>
            <p:nvPr/>
          </p:nvSpPr>
          <p:spPr>
            <a:xfrm>
              <a:off x="2031931" y="4434529"/>
              <a:ext cx="7872593" cy="711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52323257-D905-4F53-A02D-1F07DB8D6045}"/>
                </a:ext>
              </a:extLst>
            </p:cNvPr>
            <p:cNvSpPr/>
            <p:nvPr/>
          </p:nvSpPr>
          <p:spPr>
            <a:xfrm>
              <a:off x="8055429" y="4434529"/>
              <a:ext cx="1849096" cy="711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DC16FDF-534F-473F-B89E-4876B68BE668}"/>
                </a:ext>
              </a:extLst>
            </p:cNvPr>
            <p:cNvSpPr/>
            <p:nvPr/>
          </p:nvSpPr>
          <p:spPr>
            <a:xfrm>
              <a:off x="8493305" y="4497740"/>
              <a:ext cx="10128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8C113593-924B-43B3-B327-528E572F3696}"/>
                </a:ext>
              </a:extLst>
            </p:cNvPr>
            <p:cNvSpPr/>
            <p:nvPr/>
          </p:nvSpPr>
          <p:spPr>
            <a:xfrm>
              <a:off x="4452075" y="4497740"/>
              <a:ext cx="11832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Train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D7303542-6013-46FF-8FA6-7C5E35651989}"/>
                </a:ext>
              </a:extLst>
            </p:cNvPr>
            <p:cNvSpPr/>
            <p:nvPr/>
          </p:nvSpPr>
          <p:spPr>
            <a:xfrm>
              <a:off x="5907896" y="2922248"/>
              <a:ext cx="381600" cy="3816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DAE3D154-A78B-4410-9850-B6B05E71FEF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135603" y="3273330"/>
            <a:ext cx="1130684" cy="653893"/>
          </a:xfrm>
          <a:prstGeom prst="bentConnector3">
            <a:avLst>
              <a:gd name="adj1" fmla="val 55054"/>
            </a:avLst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B3D878-3C8D-4FCA-AD48-8399934414CF}"/>
              </a:ext>
            </a:extLst>
          </p:cNvPr>
          <p:cNvSpPr txBox="1"/>
          <p:nvPr/>
        </p:nvSpPr>
        <p:spPr>
          <a:xfrm>
            <a:off x="6522310" y="2040982"/>
            <a:ext cx="3321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7:3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비율로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추출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D7303542-6013-46FF-8FA6-7C5E35651989}"/>
              </a:ext>
            </a:extLst>
          </p:cNvPr>
          <p:cNvSpPr/>
          <p:nvPr/>
        </p:nvSpPr>
        <p:spPr>
          <a:xfrm>
            <a:off x="6035667" y="2045833"/>
            <a:ext cx="381600" cy="3816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71D7D4C-6632-4048-B080-60ACDDD4DBFA}"/>
              </a:ext>
            </a:extLst>
          </p:cNvPr>
          <p:cNvSpPr/>
          <p:nvPr/>
        </p:nvSpPr>
        <p:spPr>
          <a:xfrm>
            <a:off x="291054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F49F0D1B-5E76-4AF4-9DF4-537E64CCDCBB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스코어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061A46-747C-4A30-8BCE-8C8CC3CE77F0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C6F0FCEC-F304-44C4-B8D4-F852D5018092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D0C5AE-AEDE-4333-89D4-EC93F4FA3767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모델 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9757AB26-314A-4D8E-BF9B-14A921BF435F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xmlns="" id="{DADE5B9A-9FD2-417D-A637-C0EEF82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655809"/>
              </p:ext>
            </p:extLst>
          </p:nvPr>
        </p:nvGraphicFramePr>
        <p:xfrm>
          <a:off x="2045222" y="1114551"/>
          <a:ext cx="8101555" cy="496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0167CFC8-AAE2-48A7-A5AB-A5E7D8B307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0895" y="2931672"/>
            <a:ext cx="3930583" cy="1767768"/>
          </a:xfrm>
          <a:prstGeom prst="bentConnector3">
            <a:avLst>
              <a:gd name="adj1" fmla="val 100125"/>
            </a:avLst>
          </a:prstGeom>
          <a:ln w="41275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196F2C-27F5-4BDE-92F3-99888265C918}"/>
              </a:ext>
            </a:extLst>
          </p:cNvPr>
          <p:cNvSpPr txBox="1"/>
          <p:nvPr/>
        </p:nvSpPr>
        <p:spPr>
          <a:xfrm>
            <a:off x="3041418" y="1514018"/>
            <a:ext cx="4903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좋은 성능 기록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37,804,370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D0C42D0C-B768-4C96-8E07-DA77BB408778}"/>
              </a:ext>
            </a:extLst>
          </p:cNvPr>
          <p:cNvCxnSpPr>
            <a:cxnSpLocks/>
          </p:cNvCxnSpPr>
          <p:nvPr/>
        </p:nvCxnSpPr>
        <p:spPr>
          <a:xfrm flipH="1" flipV="1">
            <a:off x="2045222" y="2468125"/>
            <a:ext cx="21000" cy="32912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124132E-AFF3-4465-833C-D4A95EE47F5A}"/>
              </a:ext>
            </a:extLst>
          </p:cNvPr>
          <p:cNvCxnSpPr>
            <a:cxnSpLocks/>
          </p:cNvCxnSpPr>
          <p:nvPr/>
        </p:nvCxnSpPr>
        <p:spPr>
          <a:xfrm>
            <a:off x="2066221" y="5759417"/>
            <a:ext cx="780535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1EE6556-FD6D-437D-A836-D8CDF1388B6D}"/>
              </a:ext>
            </a:extLst>
          </p:cNvPr>
          <p:cNvSpPr txBox="1"/>
          <p:nvPr/>
        </p:nvSpPr>
        <p:spPr>
          <a:xfrm>
            <a:off x="9802730" y="5611571"/>
            <a:ext cx="149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D89527-17C5-4F8E-9B8A-DC47FB6A16A2}"/>
              </a:ext>
            </a:extLst>
          </p:cNvPr>
          <p:cNvSpPr txBox="1"/>
          <p:nvPr/>
        </p:nvSpPr>
        <p:spPr>
          <a:xfrm>
            <a:off x="1252629" y="2103393"/>
            <a:ext cx="149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51208F4D-FBF2-45FE-83A9-B98C58B6EF4F}"/>
              </a:ext>
            </a:extLst>
          </p:cNvPr>
          <p:cNvCxnSpPr>
            <a:cxnSpLocks/>
          </p:cNvCxnSpPr>
          <p:nvPr/>
        </p:nvCxnSpPr>
        <p:spPr>
          <a:xfrm>
            <a:off x="3568941" y="2431063"/>
            <a:ext cx="0" cy="330149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  <a:alpha val="7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150B2E92-7B5B-4D8B-A2CB-4FFC5A50316B}"/>
              </a:ext>
            </a:extLst>
          </p:cNvPr>
          <p:cNvCxnSpPr>
            <a:cxnSpLocks/>
          </p:cNvCxnSpPr>
          <p:nvPr/>
        </p:nvCxnSpPr>
        <p:spPr>
          <a:xfrm>
            <a:off x="5094220" y="2420177"/>
            <a:ext cx="0" cy="330149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  <a:alpha val="7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11BA516-80AD-4AF8-97EA-C4C1DEA22B33}"/>
              </a:ext>
            </a:extLst>
          </p:cNvPr>
          <p:cNvCxnSpPr>
            <a:cxnSpLocks/>
          </p:cNvCxnSpPr>
          <p:nvPr/>
        </p:nvCxnSpPr>
        <p:spPr>
          <a:xfrm>
            <a:off x="6619506" y="2441947"/>
            <a:ext cx="0" cy="330149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  <a:alpha val="7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AB60279-6987-4325-9548-0190CC49FA52}"/>
              </a:ext>
            </a:extLst>
          </p:cNvPr>
          <p:cNvSpPr txBox="1"/>
          <p:nvPr/>
        </p:nvSpPr>
        <p:spPr>
          <a:xfrm>
            <a:off x="2858815" y="2744764"/>
            <a:ext cx="149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역세권 변수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861C721-CD4C-4321-8794-CA9E3CCACE04}"/>
              </a:ext>
            </a:extLst>
          </p:cNvPr>
          <p:cNvSpPr txBox="1"/>
          <p:nvPr/>
        </p:nvSpPr>
        <p:spPr>
          <a:xfrm>
            <a:off x="4394651" y="2744764"/>
            <a:ext cx="149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학군 변수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24DDBC4-FD9A-4A9E-A477-8DDE49836D63}"/>
              </a:ext>
            </a:extLst>
          </p:cNvPr>
          <p:cNvSpPr txBox="1"/>
          <p:nvPr/>
        </p:nvSpPr>
        <p:spPr>
          <a:xfrm>
            <a:off x="5886814" y="2744764"/>
            <a:ext cx="149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공원정보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B40C9301-93DC-45B5-A45A-B4F10320CE17}"/>
              </a:ext>
            </a:extLst>
          </p:cNvPr>
          <p:cNvGrpSpPr/>
          <p:nvPr/>
        </p:nvGrpSpPr>
        <p:grpSpPr>
          <a:xfrm>
            <a:off x="7365207" y="2420176"/>
            <a:ext cx="1492923" cy="3301499"/>
            <a:chOff x="7365207" y="2420176"/>
            <a:chExt cx="1492923" cy="330149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DF44DBC6-8BF9-49F2-9637-CC3D0AF76F48}"/>
                </a:ext>
              </a:extLst>
            </p:cNvPr>
            <p:cNvSpPr txBox="1"/>
            <p:nvPr/>
          </p:nvSpPr>
          <p:spPr>
            <a:xfrm>
              <a:off x="7365207" y="2713807"/>
              <a:ext cx="1492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 파생변수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AA10A088-2F0D-4220-96F4-945CB7B35A3D}"/>
                </a:ext>
              </a:extLst>
            </p:cNvPr>
            <p:cNvCxnSpPr>
              <a:cxnSpLocks/>
            </p:cNvCxnSpPr>
            <p:nvPr/>
          </p:nvCxnSpPr>
          <p:spPr>
            <a:xfrm>
              <a:off x="8138703" y="2420176"/>
              <a:ext cx="0" cy="3301499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  <a:alpha val="7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76523660-C97E-43AD-AE59-E113E645A2C7}"/>
              </a:ext>
            </a:extLst>
          </p:cNvPr>
          <p:cNvGrpSpPr/>
          <p:nvPr/>
        </p:nvGrpSpPr>
        <p:grpSpPr>
          <a:xfrm>
            <a:off x="8911438" y="2439047"/>
            <a:ext cx="1492923" cy="3301499"/>
            <a:chOff x="7365207" y="2420176"/>
            <a:chExt cx="1492923" cy="330149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183660CD-829E-404D-B238-2C6D3F413C35}"/>
                </a:ext>
              </a:extLst>
            </p:cNvPr>
            <p:cNvSpPr txBox="1"/>
            <p:nvPr/>
          </p:nvSpPr>
          <p:spPr>
            <a:xfrm>
              <a:off x="7365207" y="2713807"/>
              <a:ext cx="1492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 파생변수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0A4A0DCD-F351-4B36-8D59-59DD041908A4}"/>
                </a:ext>
              </a:extLst>
            </p:cNvPr>
            <p:cNvCxnSpPr>
              <a:cxnSpLocks/>
            </p:cNvCxnSpPr>
            <p:nvPr/>
          </p:nvCxnSpPr>
          <p:spPr>
            <a:xfrm>
              <a:off x="8138703" y="2420176"/>
              <a:ext cx="0" cy="3301499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  <a:alpha val="7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4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F49F0D1B-5E76-4AF4-9DF4-537E64CCDCBB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스코어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061A46-747C-4A30-8BCE-8C8CC3CE77F0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C6F0FCEC-F304-44C4-B8D4-F852D5018092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D0C5AE-AEDE-4333-89D4-EC93F4FA3767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모델 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9757AB26-314A-4D8E-BF9B-14A921BF435F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CE68CD9-B9A3-46E2-9702-720BA5293503}"/>
              </a:ext>
            </a:extLst>
          </p:cNvPr>
          <p:cNvSpPr/>
          <p:nvPr/>
        </p:nvSpPr>
        <p:spPr>
          <a:xfrm>
            <a:off x="291054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4E754BE2-87A5-468B-879A-EFA2391F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20486"/>
              </p:ext>
            </p:extLst>
          </p:nvPr>
        </p:nvGraphicFramePr>
        <p:xfrm>
          <a:off x="205741" y="1101837"/>
          <a:ext cx="11695202" cy="5415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8110">
                  <a:extLst>
                    <a:ext uri="{9D8B030D-6E8A-4147-A177-3AD203B41FA5}">
                      <a16:colId xmlns:a16="http://schemas.microsoft.com/office/drawing/2014/main" xmlns="" val="3596949726"/>
                    </a:ext>
                  </a:extLst>
                </a:gridCol>
                <a:gridCol w="10477092">
                  <a:extLst>
                    <a:ext uri="{9D8B030D-6E8A-4147-A177-3AD203B41FA5}">
                      <a16:colId xmlns:a16="http://schemas.microsoft.com/office/drawing/2014/main" xmlns="" val="936178248"/>
                    </a:ext>
                  </a:extLst>
                </a:gridCol>
              </a:tblGrid>
              <a:tr h="4555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Scikit</a:t>
                      </a:r>
                      <a:r>
                        <a:rPr lang="en-US" altLang="ko-KR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-learn</a:t>
                      </a:r>
                      <a:endParaRPr lang="ko-KR" altLang="en-US" sz="2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4507569"/>
                  </a:ext>
                </a:extLst>
              </a:tr>
              <a:tr h="2478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실제치</a:t>
                      </a:r>
                      <a:endParaRPr lang="en-US" altLang="ko-KR" sz="20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2000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예측치</a:t>
                      </a: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656357928"/>
                  </a:ext>
                </a:extLst>
              </a:tr>
              <a:tr h="2478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470321013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E07457E-7505-404A-AA6A-4F788240083B}"/>
              </a:ext>
            </a:extLst>
          </p:cNvPr>
          <p:cNvCxnSpPr>
            <a:cxnSpLocks/>
          </p:cNvCxnSpPr>
          <p:nvPr/>
        </p:nvCxnSpPr>
        <p:spPr>
          <a:xfrm flipV="1">
            <a:off x="2829170" y="1737360"/>
            <a:ext cx="3036053" cy="1877768"/>
          </a:xfrm>
          <a:prstGeom prst="straightConnector1">
            <a:avLst/>
          </a:prstGeom>
          <a:ln w="34925">
            <a:solidFill>
              <a:srgbClr val="FA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F79CBB8-7D25-455D-869F-6B58B75CBCA6}"/>
              </a:ext>
            </a:extLst>
          </p:cNvPr>
          <p:cNvCxnSpPr>
            <a:cxnSpLocks/>
          </p:cNvCxnSpPr>
          <p:nvPr/>
        </p:nvCxnSpPr>
        <p:spPr>
          <a:xfrm>
            <a:off x="2829170" y="4578496"/>
            <a:ext cx="8104441" cy="0"/>
          </a:xfrm>
          <a:prstGeom prst="straightConnector1">
            <a:avLst/>
          </a:prstGeom>
          <a:ln w="34925">
            <a:solidFill>
              <a:srgbClr val="FA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0B5E131-C7DC-4D84-B80C-3E8BF415F0AB}"/>
              </a:ext>
            </a:extLst>
          </p:cNvPr>
          <p:cNvSpPr txBox="1"/>
          <p:nvPr/>
        </p:nvSpPr>
        <p:spPr>
          <a:xfrm>
            <a:off x="2676505" y="5700950"/>
            <a:ext cx="399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Rmse:611,929,869 </a:t>
            </a:r>
          </a:p>
        </p:txBody>
      </p:sp>
    </p:spTree>
    <p:extLst>
      <p:ext uri="{BB962C8B-B14F-4D97-AF65-F5344CB8AC3E}">
        <p14:creationId xmlns:p14="http://schemas.microsoft.com/office/powerpoint/2010/main" val="3907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F49F0D1B-5E76-4AF4-9DF4-537E64CCDCBB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스코어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061A46-747C-4A30-8BCE-8C8CC3CE77F0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C6F0FCEC-F304-44C4-B8D4-F852D5018092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D0C5AE-AEDE-4333-89D4-EC93F4FA3767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모델 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9757AB26-314A-4D8E-BF9B-14A921BF435F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CE68CD9-B9A3-46E2-9702-720BA5293503}"/>
              </a:ext>
            </a:extLst>
          </p:cNvPr>
          <p:cNvSpPr/>
          <p:nvPr/>
        </p:nvSpPr>
        <p:spPr>
          <a:xfrm>
            <a:off x="291054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4E754BE2-87A5-468B-879A-EFA2391F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84748"/>
              </p:ext>
            </p:extLst>
          </p:nvPr>
        </p:nvGraphicFramePr>
        <p:xfrm>
          <a:off x="205741" y="1101837"/>
          <a:ext cx="11695202" cy="5415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048">
                  <a:extLst>
                    <a:ext uri="{9D8B030D-6E8A-4147-A177-3AD203B41FA5}">
                      <a16:colId xmlns:a16="http://schemas.microsoft.com/office/drawing/2014/main" xmlns="" val="3596949726"/>
                    </a:ext>
                  </a:extLst>
                </a:gridCol>
                <a:gridCol w="10490154">
                  <a:extLst>
                    <a:ext uri="{9D8B030D-6E8A-4147-A177-3AD203B41FA5}">
                      <a16:colId xmlns:a16="http://schemas.microsoft.com/office/drawing/2014/main" xmlns="" val="1092657688"/>
                    </a:ext>
                  </a:extLst>
                </a:gridCol>
              </a:tblGrid>
              <a:tr h="4555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XGBoost</a:t>
                      </a:r>
                      <a:endParaRPr lang="ko-KR" altLang="en-US" sz="2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4507569"/>
                  </a:ext>
                </a:extLst>
              </a:tr>
              <a:tr h="2478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실제치</a:t>
                      </a:r>
                      <a:endParaRPr lang="en-US" altLang="ko-KR" sz="20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2000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예측치</a:t>
                      </a:r>
                      <a:endParaRPr lang="en-US" altLang="ko-KR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656357928"/>
                  </a:ext>
                </a:extLst>
              </a:tr>
              <a:tr h="2478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470321013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E07457E-7505-404A-AA6A-4F788240083B}"/>
              </a:ext>
            </a:extLst>
          </p:cNvPr>
          <p:cNvCxnSpPr>
            <a:cxnSpLocks/>
          </p:cNvCxnSpPr>
          <p:nvPr/>
        </p:nvCxnSpPr>
        <p:spPr>
          <a:xfrm flipV="1">
            <a:off x="2727283" y="1854926"/>
            <a:ext cx="8532900" cy="1760202"/>
          </a:xfrm>
          <a:prstGeom prst="straightConnector1">
            <a:avLst/>
          </a:prstGeom>
          <a:ln w="34925">
            <a:solidFill>
              <a:srgbClr val="FA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F79CBB8-7D25-455D-869F-6B58B75CBCA6}"/>
              </a:ext>
            </a:extLst>
          </p:cNvPr>
          <p:cNvCxnSpPr>
            <a:cxnSpLocks/>
          </p:cNvCxnSpPr>
          <p:nvPr/>
        </p:nvCxnSpPr>
        <p:spPr>
          <a:xfrm>
            <a:off x="2298452" y="4787501"/>
            <a:ext cx="8961731" cy="0"/>
          </a:xfrm>
          <a:prstGeom prst="straightConnector1">
            <a:avLst/>
          </a:prstGeom>
          <a:ln w="34925">
            <a:solidFill>
              <a:srgbClr val="FA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A7C13ED-20F8-40FF-B12C-CB3122070D25}"/>
              </a:ext>
            </a:extLst>
          </p:cNvPr>
          <p:cNvSpPr txBox="1"/>
          <p:nvPr/>
        </p:nvSpPr>
        <p:spPr>
          <a:xfrm>
            <a:off x="8214001" y="5693420"/>
            <a:ext cx="399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Rmse:37,804,370 </a:t>
            </a:r>
          </a:p>
        </p:txBody>
      </p:sp>
    </p:spTree>
    <p:extLst>
      <p:ext uri="{BB962C8B-B14F-4D97-AF65-F5344CB8AC3E}">
        <p14:creationId xmlns:p14="http://schemas.microsoft.com/office/powerpoint/2010/main" val="15603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CAD1F32C-49C3-427A-8A48-0F0ACC976715}"/>
              </a:ext>
            </a:extLst>
          </p:cNvPr>
          <p:cNvSpPr/>
          <p:nvPr/>
        </p:nvSpPr>
        <p:spPr>
          <a:xfrm>
            <a:off x="291055" y="1102026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A38F6EE1-D807-44FB-9804-0247163D2158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FB4A37D-1C08-4FD2-856D-D5A44B6C54E7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3123D45E-87A5-40ED-B992-E0EBBCF9E8EB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089620-E53F-42F2-BB03-D254F9C44810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모델 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F44E11C7-47D4-4149-BB58-5372BAF464BC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60147BFD-52D5-4DCE-858A-001FDCBD0047}"/>
              </a:ext>
            </a:extLst>
          </p:cNvPr>
          <p:cNvSpPr/>
          <p:nvPr/>
        </p:nvSpPr>
        <p:spPr>
          <a:xfrm>
            <a:off x="5178622" y="1191967"/>
            <a:ext cx="2264504" cy="104545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전용면적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91.5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05AE79E-A0D8-4214-899C-EED5AF8E864F}"/>
              </a:ext>
            </a:extLst>
          </p:cNvPr>
          <p:cNvSpPr/>
          <p:nvPr/>
        </p:nvSpPr>
        <p:spPr>
          <a:xfrm>
            <a:off x="2420414" y="2603423"/>
            <a:ext cx="3132788" cy="89609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법정동코드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1165010177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A8417359-3B76-4DF4-B62B-BB468ADEC5BA}"/>
              </a:ext>
            </a:extLst>
          </p:cNvPr>
          <p:cNvSpPr/>
          <p:nvPr/>
        </p:nvSpPr>
        <p:spPr>
          <a:xfrm>
            <a:off x="7001178" y="2603423"/>
            <a:ext cx="2956547" cy="89902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전용면적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&lt;143.5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60B1AEDC-BAF7-41F0-8DCE-0311BF7B9CCD}"/>
              </a:ext>
            </a:extLst>
          </p:cNvPr>
          <p:cNvSpPr/>
          <p:nvPr/>
        </p:nvSpPr>
        <p:spPr>
          <a:xfrm>
            <a:off x="3418256" y="4159607"/>
            <a:ext cx="2701624" cy="126528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법정동코드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1171010305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4E525A0-D420-4A1E-898D-507C6F9CE2C6}"/>
              </a:ext>
            </a:extLst>
          </p:cNvPr>
          <p:cNvSpPr/>
          <p:nvPr/>
        </p:nvSpPr>
        <p:spPr>
          <a:xfrm>
            <a:off x="648130" y="3865521"/>
            <a:ext cx="2462055" cy="184031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거래일자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&lt;20150917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CD8FE3C-8A6C-4C9E-BBA2-26E7F2AE7E45}"/>
              </a:ext>
            </a:extLst>
          </p:cNvPr>
          <p:cNvSpPr/>
          <p:nvPr/>
        </p:nvSpPr>
        <p:spPr>
          <a:xfrm>
            <a:off x="6685773" y="4426604"/>
            <a:ext cx="1853734" cy="731286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위도 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&lt;37.551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7428702-D37F-4F07-B358-D99283AA304E}"/>
              </a:ext>
            </a:extLst>
          </p:cNvPr>
          <p:cNvSpPr/>
          <p:nvPr/>
        </p:nvSpPr>
        <p:spPr>
          <a:xfrm>
            <a:off x="9040894" y="3797621"/>
            <a:ext cx="2296477" cy="161773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공급면적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&lt;298.5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5053782-B059-4B11-A011-0FA2410D8E8F}"/>
              </a:ext>
            </a:extLst>
          </p:cNvPr>
          <p:cNvSpPr/>
          <p:nvPr/>
        </p:nvSpPr>
        <p:spPr>
          <a:xfrm>
            <a:off x="419969" y="6090504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1.70923e+07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C3ED219-D73A-4D77-8961-DD4E29C87925}"/>
              </a:ext>
            </a:extLst>
          </p:cNvPr>
          <p:cNvSpPr/>
          <p:nvPr/>
        </p:nvSpPr>
        <p:spPr>
          <a:xfrm>
            <a:off x="1838875" y="6090504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2.96311e-07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7688B22-6F5E-42DF-A7BB-9022639C3441}"/>
              </a:ext>
            </a:extLst>
          </p:cNvPr>
          <p:cNvSpPr/>
          <p:nvPr/>
        </p:nvSpPr>
        <p:spPr>
          <a:xfrm>
            <a:off x="3282067" y="6090504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5.23396e+07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AEF4F48-A0E1-4A48-949F-92449811774E}"/>
              </a:ext>
            </a:extLst>
          </p:cNvPr>
          <p:cNvSpPr/>
          <p:nvPr/>
        </p:nvSpPr>
        <p:spPr>
          <a:xfrm>
            <a:off x="4700973" y="6090504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2.48509e-07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EDF3FF1-1847-49F5-8FA1-8F6FEE61F4BF}"/>
              </a:ext>
            </a:extLst>
          </p:cNvPr>
          <p:cNvSpPr/>
          <p:nvPr/>
        </p:nvSpPr>
        <p:spPr>
          <a:xfrm>
            <a:off x="6119879" y="6093145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5.78832e+07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4E2E6F5-07CF-47A1-AA8E-33A71F32F29F}"/>
              </a:ext>
            </a:extLst>
          </p:cNvPr>
          <p:cNvSpPr/>
          <p:nvPr/>
        </p:nvSpPr>
        <p:spPr>
          <a:xfrm>
            <a:off x="7538785" y="6093145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3.09452e+07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C554A3F-93EA-4513-B6A1-D67F7209106C}"/>
              </a:ext>
            </a:extLst>
          </p:cNvPr>
          <p:cNvSpPr/>
          <p:nvPr/>
        </p:nvSpPr>
        <p:spPr>
          <a:xfrm>
            <a:off x="8981977" y="6093145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9.4199e-07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712187D-0D39-4BC5-8733-6A2050EDAA15}"/>
              </a:ext>
            </a:extLst>
          </p:cNvPr>
          <p:cNvSpPr/>
          <p:nvPr/>
        </p:nvSpPr>
        <p:spPr>
          <a:xfrm>
            <a:off x="10400883" y="6093145"/>
            <a:ext cx="1323247" cy="3174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 = 2.87282e+08</a:t>
            </a:r>
            <a:endParaRPr lang="ko-KR" altLang="en-US" sz="9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9F03F15-9039-4B30-A31B-9076C6E72EF1}"/>
              </a:ext>
            </a:extLst>
          </p:cNvPr>
          <p:cNvCxnSpPr>
            <a:stCxn id="2" idx="5"/>
          </p:cNvCxnSpPr>
          <p:nvPr/>
        </p:nvCxnSpPr>
        <p:spPr>
          <a:xfrm>
            <a:off x="7111497" y="2084314"/>
            <a:ext cx="1428010" cy="519109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4F946E7-6362-4BF9-A753-FDAAF98F0E4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688387" y="3499515"/>
            <a:ext cx="1500746" cy="298106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D83CA21F-BDD0-4136-B305-5C14215825E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656641" y="5354331"/>
            <a:ext cx="405866" cy="738814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3B911EBD-58C9-4584-9D50-3B4FB7D2AE2B}"/>
              </a:ext>
            </a:extLst>
          </p:cNvPr>
          <p:cNvCxnSpPr>
            <a:cxnSpLocks/>
            <a:stCxn id="11" idx="5"/>
            <a:endCxn id="25" idx="0"/>
          </p:cNvCxnSpPr>
          <p:nvPr/>
        </p:nvCxnSpPr>
        <p:spPr>
          <a:xfrm flipH="1">
            <a:off x="4769068" y="3368285"/>
            <a:ext cx="325348" cy="791322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E3AB947-0979-4460-84E6-33A303F1358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7980128" y="5116759"/>
            <a:ext cx="220281" cy="976386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98469FA4-E2A9-4F2A-BAE0-09B17776ADF9}"/>
              </a:ext>
            </a:extLst>
          </p:cNvPr>
          <p:cNvCxnSpPr>
            <a:cxnSpLocks/>
          </p:cNvCxnSpPr>
          <p:nvPr/>
        </p:nvCxnSpPr>
        <p:spPr>
          <a:xfrm>
            <a:off x="5279394" y="5415356"/>
            <a:ext cx="83202" cy="692696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9C11CB4C-DE3C-483E-BA13-7DAA2E85D9B0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500499" y="5447706"/>
            <a:ext cx="239978" cy="642798"/>
          </a:xfrm>
          <a:prstGeom prst="straightConnector1">
            <a:avLst/>
          </a:prstGeom>
          <a:ln w="31750">
            <a:solidFill>
              <a:srgbClr val="F50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289D001-9FC0-4744-95C3-A8DA0F16B59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4082243" y="2084314"/>
            <a:ext cx="1428008" cy="51358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42041254-A3C9-43A1-81CE-28249304CEC8}"/>
              </a:ext>
            </a:extLst>
          </p:cNvPr>
          <p:cNvCxnSpPr>
            <a:cxnSpLocks/>
            <a:stCxn id="11" idx="3"/>
            <a:endCxn id="26" idx="0"/>
          </p:cNvCxnSpPr>
          <p:nvPr/>
        </p:nvCxnSpPr>
        <p:spPr>
          <a:xfrm flipH="1">
            <a:off x="1879158" y="3368285"/>
            <a:ext cx="1000042" cy="49723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41FEF2E-89EF-40A9-885F-6F172F08B071}"/>
              </a:ext>
            </a:extLst>
          </p:cNvPr>
          <p:cNvCxnSpPr>
            <a:cxnSpLocks/>
            <a:stCxn id="26" idx="3"/>
            <a:endCxn id="3" idx="0"/>
          </p:cNvCxnSpPr>
          <p:nvPr/>
        </p:nvCxnSpPr>
        <p:spPr>
          <a:xfrm>
            <a:off x="1008690" y="5436330"/>
            <a:ext cx="72903" cy="65417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44BFA4DE-8DCC-4EF6-865C-3F99A0700F38}"/>
              </a:ext>
            </a:extLst>
          </p:cNvPr>
          <p:cNvCxnSpPr>
            <a:cxnSpLocks/>
          </p:cNvCxnSpPr>
          <p:nvPr/>
        </p:nvCxnSpPr>
        <p:spPr>
          <a:xfrm flipH="1">
            <a:off x="3928583" y="5415356"/>
            <a:ext cx="326459" cy="677789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48D44BB-42B3-4B41-A586-E8FA3CF6D297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781503" y="5116759"/>
            <a:ext cx="441342" cy="97638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C964C890-532A-4082-8C6E-710062969C66}"/>
              </a:ext>
            </a:extLst>
          </p:cNvPr>
          <p:cNvCxnSpPr>
            <a:cxnSpLocks/>
          </p:cNvCxnSpPr>
          <p:nvPr/>
        </p:nvCxnSpPr>
        <p:spPr>
          <a:xfrm flipH="1">
            <a:off x="9667550" y="5354331"/>
            <a:ext cx="47902" cy="76495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6389B6A8-C5EF-48F7-A3CF-5D061DF4E982}"/>
              </a:ext>
            </a:extLst>
          </p:cNvPr>
          <p:cNvCxnSpPr>
            <a:cxnSpLocks/>
          </p:cNvCxnSpPr>
          <p:nvPr/>
        </p:nvCxnSpPr>
        <p:spPr>
          <a:xfrm flipH="1">
            <a:off x="7612640" y="3454233"/>
            <a:ext cx="194449" cy="96108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4EEB86E-6A58-42CB-9262-AAD53548DCB8}"/>
              </a:ext>
            </a:extLst>
          </p:cNvPr>
          <p:cNvSpPr txBox="1"/>
          <p:nvPr/>
        </p:nvSpPr>
        <p:spPr>
          <a:xfrm>
            <a:off x="5000699" y="2167011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31F7DA75-7017-4C31-B389-D2D8E596E546}"/>
              </a:ext>
            </a:extLst>
          </p:cNvPr>
          <p:cNvSpPr txBox="1"/>
          <p:nvPr/>
        </p:nvSpPr>
        <p:spPr>
          <a:xfrm>
            <a:off x="2458557" y="3473531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0E8B4A17-4F84-4536-B546-5E9476EEE304}"/>
              </a:ext>
            </a:extLst>
          </p:cNvPr>
          <p:cNvSpPr txBox="1"/>
          <p:nvPr/>
        </p:nvSpPr>
        <p:spPr>
          <a:xfrm>
            <a:off x="7709864" y="3548502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A58CA75-1987-43F3-9766-B60E34485348}"/>
              </a:ext>
            </a:extLst>
          </p:cNvPr>
          <p:cNvSpPr txBox="1"/>
          <p:nvPr/>
        </p:nvSpPr>
        <p:spPr>
          <a:xfrm>
            <a:off x="6999180" y="5232262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62EF7A0-8355-4F09-AD54-C18FB01723A8}"/>
              </a:ext>
            </a:extLst>
          </p:cNvPr>
          <p:cNvSpPr txBox="1"/>
          <p:nvPr/>
        </p:nvSpPr>
        <p:spPr>
          <a:xfrm>
            <a:off x="9626238" y="5452379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7E2AB840-551D-4BEC-86F3-EFA415CACA48}"/>
              </a:ext>
            </a:extLst>
          </p:cNvPr>
          <p:cNvSpPr txBox="1"/>
          <p:nvPr/>
        </p:nvSpPr>
        <p:spPr>
          <a:xfrm>
            <a:off x="309032" y="5446588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08AE02E5-5F21-4215-930C-1F7563B69A1D}"/>
              </a:ext>
            </a:extLst>
          </p:cNvPr>
          <p:cNvSpPr txBox="1"/>
          <p:nvPr/>
        </p:nvSpPr>
        <p:spPr>
          <a:xfrm>
            <a:off x="3285285" y="5383778"/>
            <a:ext cx="881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YES, missing</a:t>
            </a:r>
            <a:endParaRPr lang="ko-KR" altLang="en-US" sz="11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3E4947B8-FD9C-476A-A6EC-DD98D7780AEF}"/>
              </a:ext>
            </a:extLst>
          </p:cNvPr>
          <p:cNvSpPr txBox="1"/>
          <p:nvPr/>
        </p:nvSpPr>
        <p:spPr>
          <a:xfrm>
            <a:off x="6657764" y="2223047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D8CE0D3A-33DF-48AF-9C29-A003C0C56AD1}"/>
              </a:ext>
            </a:extLst>
          </p:cNvPr>
          <p:cNvSpPr txBox="1"/>
          <p:nvPr/>
        </p:nvSpPr>
        <p:spPr>
          <a:xfrm>
            <a:off x="8418551" y="3554051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67A42F85-F950-4860-897B-F7361CD4ACD0}"/>
              </a:ext>
            </a:extLst>
          </p:cNvPr>
          <p:cNvSpPr txBox="1"/>
          <p:nvPr/>
        </p:nvSpPr>
        <p:spPr>
          <a:xfrm>
            <a:off x="4132872" y="3543045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CEC5169E-D3C1-4F0D-86CD-DAFF004588C0}"/>
              </a:ext>
            </a:extLst>
          </p:cNvPr>
          <p:cNvSpPr txBox="1"/>
          <p:nvPr/>
        </p:nvSpPr>
        <p:spPr>
          <a:xfrm>
            <a:off x="1892088" y="5638300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266BAFAF-8264-4AF6-85A1-ACC4B9DF47DC}"/>
              </a:ext>
            </a:extLst>
          </p:cNvPr>
          <p:cNvSpPr txBox="1"/>
          <p:nvPr/>
        </p:nvSpPr>
        <p:spPr>
          <a:xfrm>
            <a:off x="4510800" y="5528996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6A1153E9-C34C-475E-89D0-2948325A6DCB}"/>
              </a:ext>
            </a:extLst>
          </p:cNvPr>
          <p:cNvSpPr txBox="1"/>
          <p:nvPr/>
        </p:nvSpPr>
        <p:spPr>
          <a:xfrm>
            <a:off x="7934200" y="5294082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693D3CE9-C289-4268-BE5A-DCAC40670D69}"/>
              </a:ext>
            </a:extLst>
          </p:cNvPr>
          <p:cNvSpPr txBox="1"/>
          <p:nvPr/>
        </p:nvSpPr>
        <p:spPr>
          <a:xfrm>
            <a:off x="10757327" y="5337611"/>
            <a:ext cx="881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501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1100" dirty="0">
              <a:solidFill>
                <a:srgbClr val="F501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0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066198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xmlns="" id="{0C02D7E9-5327-4FC0-AD53-8A74373E1912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중요도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9366DD0-6AC1-4858-AF72-95AB404B8858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xmlns="" id="{726D58FA-1215-4276-B12D-329FC3096EC7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C18C955-695A-4590-A04E-19B1DFAFF7C5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예측 결과</a:t>
              </a: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xmlns="" id="{843398CF-66D6-4008-B9E9-5F36BE2A9B0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E24588C-078E-4518-8957-4CB0F9D1F2C9}"/>
              </a:ext>
            </a:extLst>
          </p:cNvPr>
          <p:cNvSpPr/>
          <p:nvPr/>
        </p:nvSpPr>
        <p:spPr>
          <a:xfrm>
            <a:off x="291055" y="1066198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xmlns="" id="{E8705254-0C4D-4D02-8641-4F255AE31BDA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중요도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78BF19B-7F1C-4840-9BFB-7F61BD5598F3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xmlns="" id="{5AB27E16-425F-4B8A-8A73-D5AD2D1E10A4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8C937B6-F1F0-4C15-AE6D-B0F643499D47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예측 결과</a:t>
              </a: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B1C05DF5-5091-40E6-BDED-61C60E4D5B9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9C4C067-8921-4955-A7D0-2D9CF75D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38" y="1128452"/>
            <a:ext cx="9443702" cy="524812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C2685B0-1569-4F15-AE87-D077E15BEF6A}"/>
              </a:ext>
            </a:extLst>
          </p:cNvPr>
          <p:cNvGrpSpPr/>
          <p:nvPr/>
        </p:nvGrpSpPr>
        <p:grpSpPr>
          <a:xfrm>
            <a:off x="7811165" y="2719596"/>
            <a:ext cx="2492467" cy="546261"/>
            <a:chOff x="4536633" y="1421636"/>
            <a:chExt cx="2280886" cy="458796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xmlns="" id="{A66ED48B-1774-4BDE-BE28-0A19C833850C}"/>
                </a:ext>
              </a:extLst>
            </p:cNvPr>
            <p:cNvSpPr/>
            <p:nvPr/>
          </p:nvSpPr>
          <p:spPr>
            <a:xfrm>
              <a:off x="4558911" y="1421638"/>
              <a:ext cx="2258608" cy="458794"/>
            </a:xfrm>
            <a:prstGeom prst="parallelogram">
              <a:avLst/>
            </a:prstGeom>
            <a:solidFill>
              <a:srgbClr val="FAC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rgbClr val="3A383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TOP 5</a:t>
              </a:r>
              <a:endParaRPr lang="ko-KR" altLang="en-US" sz="3200" b="1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xmlns="" id="{013B1E8C-5258-46A0-B43C-CA773FFD0DD9}"/>
                </a:ext>
              </a:extLst>
            </p:cNvPr>
            <p:cNvSpPr/>
            <p:nvPr/>
          </p:nvSpPr>
          <p:spPr>
            <a:xfrm rot="10800000">
              <a:off x="4536633" y="1421636"/>
              <a:ext cx="150717" cy="458794"/>
            </a:xfrm>
            <a:prstGeom prst="triangle">
              <a:avLst>
                <a:gd name="adj" fmla="val 86242"/>
              </a:avLst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B44D3060-DEBB-487E-A017-8A503B4A016E}"/>
              </a:ext>
            </a:extLst>
          </p:cNvPr>
          <p:cNvSpPr/>
          <p:nvPr/>
        </p:nvSpPr>
        <p:spPr>
          <a:xfrm>
            <a:off x="7204893" y="3370676"/>
            <a:ext cx="3263778" cy="2354821"/>
          </a:xfrm>
          <a:prstGeom prst="roundRect">
            <a:avLst>
              <a:gd name="adj" fmla="val 6441"/>
            </a:avLst>
          </a:prstGeom>
          <a:solidFill>
            <a:srgbClr val="FAC60E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E48B6D1-BC3B-4AA0-BB44-883615045479}"/>
              </a:ext>
            </a:extLst>
          </p:cNvPr>
          <p:cNvSpPr txBox="1"/>
          <p:nvPr/>
        </p:nvSpPr>
        <p:spPr>
          <a:xfrm>
            <a:off x="7369931" y="3478728"/>
            <a:ext cx="2933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위도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전용면적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거래날짜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법정동코드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공급면적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6D01A8A6-2E99-422C-A2B2-33DB94E3A826}"/>
              </a:ext>
            </a:extLst>
          </p:cNvPr>
          <p:cNvCxnSpPr>
            <a:cxnSpLocks/>
          </p:cNvCxnSpPr>
          <p:nvPr/>
        </p:nvCxnSpPr>
        <p:spPr>
          <a:xfrm flipV="1">
            <a:off x="7811165" y="2739077"/>
            <a:ext cx="0" cy="631599"/>
          </a:xfrm>
          <a:prstGeom prst="line">
            <a:avLst/>
          </a:prstGeom>
          <a:ln w="44450">
            <a:solidFill>
              <a:srgbClr val="3A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0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114552"/>
            <a:ext cx="11609889" cy="6234938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xmlns="" id="{0C02D7E9-5327-4FC0-AD53-8A74373E1912}"/>
              </a:ext>
            </a:extLst>
          </p:cNvPr>
          <p:cNvSpPr/>
          <p:nvPr/>
        </p:nvSpPr>
        <p:spPr>
          <a:xfrm>
            <a:off x="3197133" y="481423"/>
            <a:ext cx="2258608" cy="458794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9366DD0-6AC1-4858-AF72-95AB404B8858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xmlns="" id="{726D58FA-1215-4276-B12D-329FC3096EC7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C18C955-695A-4590-A04E-19B1DFAFF7C5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예측 결과</a:t>
              </a: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xmlns="" id="{843398CF-66D6-4008-B9E9-5F36BE2A9B0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C5A8E4C-F343-4E90-82E3-A57A1DDCDA97}"/>
              </a:ext>
            </a:extLst>
          </p:cNvPr>
          <p:cNvGrpSpPr/>
          <p:nvPr/>
        </p:nvGrpSpPr>
        <p:grpSpPr>
          <a:xfrm>
            <a:off x="291053" y="1104797"/>
            <a:ext cx="11609889" cy="654457"/>
            <a:chOff x="291053" y="1104797"/>
            <a:chExt cx="11609889" cy="92889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AC031BC0-8BDA-4F9D-AAB4-0755AEC16FFE}"/>
                </a:ext>
              </a:extLst>
            </p:cNvPr>
            <p:cNvGrpSpPr/>
            <p:nvPr/>
          </p:nvGrpSpPr>
          <p:grpSpPr>
            <a:xfrm>
              <a:off x="291053" y="1104797"/>
              <a:ext cx="11609889" cy="928898"/>
              <a:chOff x="1815232" y="1300931"/>
              <a:chExt cx="9793905" cy="92889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xmlns="" id="{1AE2E48E-3B88-49BE-BA31-DC68110F0BC2}"/>
                  </a:ext>
                </a:extLst>
              </p:cNvPr>
              <p:cNvSpPr/>
              <p:nvPr/>
            </p:nvSpPr>
            <p:spPr>
              <a:xfrm>
                <a:off x="1815232" y="1300931"/>
                <a:ext cx="9793905" cy="928898"/>
              </a:xfrm>
              <a:prstGeom prst="roundRect">
                <a:avLst>
                  <a:gd name="adj" fmla="val 0"/>
                </a:avLst>
              </a:prstGeom>
              <a:solidFill>
                <a:srgbClr val="FA191E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림 1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xmlns="" id="{4269ECBD-E489-491C-895F-026F65EFF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616" y="1369814"/>
                <a:ext cx="690926" cy="76997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B1096119-20A3-4D38-BA0D-3B4D488E8192}"/>
                </a:ext>
              </a:extLst>
            </p:cNvPr>
            <p:cNvSpPr/>
            <p:nvPr/>
          </p:nvSpPr>
          <p:spPr>
            <a:xfrm>
              <a:off x="1060587" y="1183434"/>
              <a:ext cx="10070820" cy="584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RMSE 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스코어 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lang="en-US" altLang="ko-KR" sz="32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37,804,370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.38475  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Picture 2" descr="alt text">
            <a:extLst>
              <a:ext uri="{FF2B5EF4-FFF2-40B4-BE49-F238E27FC236}">
                <a16:creationId xmlns:a16="http://schemas.microsoft.com/office/drawing/2014/main" xmlns="" id="{8F05BB9F-4A8D-4BBA-95A2-6BFC44E1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0" y="1734596"/>
            <a:ext cx="10566248" cy="51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8BED197D-E847-4C0A-A6AE-9C619C4EF9A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94BB2E5-6BF8-4419-9AC9-21D32F5962A5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xmlns="" id="{4A00E9A3-2614-4239-A3A5-793D80609756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7C63E64-6C3E-4F2E-AC1D-641B81B0B241}"/>
                </a:ext>
              </a:extLst>
            </p:cNvPr>
            <p:cNvSpPr txBox="1"/>
            <p:nvPr/>
          </p:nvSpPr>
          <p:spPr>
            <a:xfrm>
              <a:off x="506244" y="343984"/>
              <a:ext cx="117326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인사이트</a:t>
              </a: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xmlns="" id="{34D6EBB9-5EA3-490E-A461-DDBC706A5AD4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A630325-20D4-4DFD-93C4-CF06E1203774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역세권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86053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18B7FD-198D-4F06-9925-9311FDA2B911}"/>
              </a:ext>
            </a:extLst>
          </p:cNvPr>
          <p:cNvSpPr txBox="1"/>
          <p:nvPr/>
        </p:nvSpPr>
        <p:spPr>
          <a:xfrm>
            <a:off x="387412" y="6164987"/>
            <a:ext cx="846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출처 </a:t>
            </a:r>
            <a:r>
              <a:rPr lang="en-US" altLang="ko-KR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서울도시포털</a:t>
            </a:r>
            <a:endParaRPr lang="ko-KR" altLang="en-US" sz="1200" dirty="0">
              <a:solidFill>
                <a:srgbClr val="3A3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Picture 2" descr="ì©ì´ì¤ëª ê·¸ë¦¼">
            <a:extLst>
              <a:ext uri="{FF2B5EF4-FFF2-40B4-BE49-F238E27FC236}">
                <a16:creationId xmlns:a16="http://schemas.microsoft.com/office/drawing/2014/main" xmlns="" id="{962D3B67-CE97-4643-82DB-BA45D2C2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3" y="3429000"/>
            <a:ext cx="5882642" cy="277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xmlns="" id="{5C96199D-FD0C-4E75-A3A5-FF80A841F523}"/>
              </a:ext>
            </a:extLst>
          </p:cNvPr>
          <p:cNvSpPr/>
          <p:nvPr/>
        </p:nvSpPr>
        <p:spPr>
          <a:xfrm>
            <a:off x="2609703" y="4470400"/>
            <a:ext cx="2945106" cy="1119304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836179B1-0386-4659-8E30-E3F895D1BD17}"/>
              </a:ext>
            </a:extLst>
          </p:cNvPr>
          <p:cNvCxnSpPr>
            <a:cxnSpLocks/>
          </p:cNvCxnSpPr>
          <p:nvPr/>
        </p:nvCxnSpPr>
        <p:spPr>
          <a:xfrm flipV="1">
            <a:off x="4082256" y="2743122"/>
            <a:ext cx="6788944" cy="2385596"/>
          </a:xfrm>
          <a:prstGeom prst="bentConnector3">
            <a:avLst>
              <a:gd name="adj1" fmla="val -28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FD0767C-1D02-4852-909A-B53D2AE37DBE}"/>
              </a:ext>
            </a:extLst>
          </p:cNvPr>
          <p:cNvSpPr txBox="1"/>
          <p:nvPr/>
        </p:nvSpPr>
        <p:spPr>
          <a:xfrm>
            <a:off x="3232387" y="1958691"/>
            <a:ext cx="9143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근처에 지하철이 많을 수록 좋다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93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105193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8" name="내용 개체 틀 3">
            <a:extLst>
              <a:ext uri="{FF2B5EF4-FFF2-40B4-BE49-F238E27FC236}">
                <a16:creationId xmlns:a16="http://schemas.microsoft.com/office/drawing/2014/main" xmlns="" id="{72CD622F-1CB3-46FE-A61D-03C0747AC4B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94450" y="163737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BE8C595-FD22-4C02-A548-516295B020DE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2644294C-1B0B-4A4D-AF2D-F8BC4D426788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AD6DCBB-3216-44EB-99BF-56BAC7EE1B6B}"/>
                </a:ext>
              </a:extLst>
            </p:cNvPr>
            <p:cNvSpPr txBox="1"/>
            <p:nvPr/>
          </p:nvSpPr>
          <p:spPr>
            <a:xfrm>
              <a:off x="506244" y="343984"/>
              <a:ext cx="117326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인사이트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D8D7498B-8CEC-40B2-BD3C-60B6EA727216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F2613D5-FD0F-4E42-8ECD-81DA347EB7D9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역세권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FF09527-F9E2-4E1F-9D65-607CEED1A715}"/>
              </a:ext>
            </a:extLst>
          </p:cNvPr>
          <p:cNvGrpSpPr/>
          <p:nvPr/>
        </p:nvGrpSpPr>
        <p:grpSpPr>
          <a:xfrm>
            <a:off x="6688783" y="1233800"/>
            <a:ext cx="2895036" cy="4288886"/>
            <a:chOff x="8138707" y="1980555"/>
            <a:chExt cx="45430393" cy="39372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49A86EF-2787-4358-A7AA-B5562A43AEAB}"/>
                </a:ext>
              </a:extLst>
            </p:cNvPr>
            <p:cNvSpPr txBox="1"/>
            <p:nvPr/>
          </p:nvSpPr>
          <p:spPr>
            <a:xfrm>
              <a:off x="8138707" y="1980555"/>
              <a:ext cx="45430393" cy="101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23286971-CC6C-4F9B-BBBE-6446E44EF96B}"/>
                </a:ext>
              </a:extLst>
            </p:cNvPr>
            <p:cNvCxnSpPr>
              <a:cxnSpLocks/>
            </p:cNvCxnSpPr>
            <p:nvPr/>
          </p:nvCxnSpPr>
          <p:spPr>
            <a:xfrm>
              <a:off x="8138707" y="2997700"/>
              <a:ext cx="0" cy="292007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  <a:alpha val="7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710F5E-BECA-49D0-A9CB-2AB5E93E7B8E}"/>
              </a:ext>
            </a:extLst>
          </p:cNvPr>
          <p:cNvSpPr txBox="1"/>
          <p:nvPr/>
        </p:nvSpPr>
        <p:spPr>
          <a:xfrm>
            <a:off x="2099658" y="1637378"/>
            <a:ext cx="1680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실거래가</a:t>
            </a:r>
            <a:r>
              <a:rPr lang="en-US" altLang="ko-KR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 </a:t>
            </a:r>
            <a:r>
              <a:rPr lang="en-US" altLang="ko-KR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</a:t>
            </a:r>
            <a:r>
              <a:rPr lang="en-US" altLang="ko-KR" sz="24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19CFD5-E982-4BE8-90C8-F9A97C174920}"/>
              </a:ext>
            </a:extLst>
          </p:cNvPr>
          <p:cNvSpPr txBox="1"/>
          <p:nvPr/>
        </p:nvSpPr>
        <p:spPr>
          <a:xfrm>
            <a:off x="8528542" y="5044921"/>
            <a:ext cx="168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300m </a:t>
            </a:r>
            <a:r>
              <a:rPr lang="ko-KR" altLang="en-US" sz="20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</a:t>
            </a:r>
            <a:endParaRPr lang="en-US" altLang="ko-KR" sz="20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지하철역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70886EA6-B8A1-48D8-A79D-45A264CC5127}"/>
              </a:ext>
            </a:extLst>
          </p:cNvPr>
          <p:cNvCxnSpPr>
            <a:cxnSpLocks/>
          </p:cNvCxnSpPr>
          <p:nvPr/>
        </p:nvCxnSpPr>
        <p:spPr>
          <a:xfrm flipV="1">
            <a:off x="4854504" y="1637378"/>
            <a:ext cx="2895036" cy="27498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0026" y="0"/>
            <a:ext cx="11111948" cy="6858000"/>
            <a:chOff x="540026" y="0"/>
            <a:chExt cx="11111948" cy="6858000"/>
          </a:xfrm>
        </p:grpSpPr>
        <p:pic>
          <p:nvPicPr>
            <p:cNvPr id="5" name="그림 4" descr="물, 하늘, 실외, 강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728A565-3DCE-4A33-956C-2C89B396F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6" y="0"/>
              <a:ext cx="11111948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CFEBCEA-4380-4791-963D-0CE274D343D3}"/>
                </a:ext>
              </a:extLst>
            </p:cNvPr>
            <p:cNvSpPr txBox="1"/>
            <p:nvPr/>
          </p:nvSpPr>
          <p:spPr>
            <a:xfrm>
              <a:off x="3578560" y="2497976"/>
              <a:ext cx="503488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조망권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17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700">
        <p:cut/>
      </p:transition>
    </mc:Choice>
    <mc:Fallback>
      <p:transition advClick="0"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77992" y="1105193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BE8C595-FD22-4C02-A548-516295B020DE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2644294C-1B0B-4A4D-AF2D-F8BC4D426788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AD6DCBB-3216-44EB-99BF-56BAC7EE1B6B}"/>
                </a:ext>
              </a:extLst>
            </p:cNvPr>
            <p:cNvSpPr txBox="1"/>
            <p:nvPr/>
          </p:nvSpPr>
          <p:spPr>
            <a:xfrm>
              <a:off x="506244" y="343984"/>
              <a:ext cx="117326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인사이트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D8D7498B-8CEC-40B2-BD3C-60B6EA727216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F2613D5-FD0F-4E42-8ECD-81DA347EB7D9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역세권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F6DE453-E275-4555-90E7-C3083495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4410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A0C8A531-CF1D-403C-9ACA-EFD50B3844EA}"/>
              </a:ext>
            </a:extLst>
          </p:cNvPr>
          <p:cNvSpPr/>
          <p:nvPr/>
        </p:nvSpPr>
        <p:spPr>
          <a:xfrm>
            <a:off x="5297985" y="2033526"/>
            <a:ext cx="1076419" cy="1076419"/>
          </a:xfrm>
          <a:prstGeom prst="ellipse">
            <a:avLst/>
          </a:prstGeom>
          <a:solidFill>
            <a:srgbClr val="FFFF00">
              <a:alpha val="2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B87E6882-010A-430A-8D5B-A7C0F0452695}"/>
              </a:ext>
            </a:extLst>
          </p:cNvPr>
          <p:cNvCxnSpPr>
            <a:stCxn id="3" idx="7"/>
          </p:cNvCxnSpPr>
          <p:nvPr/>
        </p:nvCxnSpPr>
        <p:spPr>
          <a:xfrm rot="5400000" flipH="1" flipV="1">
            <a:off x="7081870" y="-287906"/>
            <a:ext cx="1613966" cy="3344174"/>
          </a:xfrm>
          <a:prstGeom prst="bentConnector2">
            <a:avLst/>
          </a:prstGeom>
          <a:ln w="19050">
            <a:solidFill>
              <a:srgbClr val="FA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710F5E-BECA-49D0-A9CB-2AB5E93E7B8E}"/>
              </a:ext>
            </a:extLst>
          </p:cNvPr>
          <p:cNvSpPr txBox="1"/>
          <p:nvPr/>
        </p:nvSpPr>
        <p:spPr>
          <a:xfrm>
            <a:off x="7021368" y="910815"/>
            <a:ext cx="46307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순화동</a:t>
            </a:r>
          </a:p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중림동</a:t>
            </a:r>
          </a:p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만리동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</a:t>
            </a:r>
          </a:p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만리동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</a:t>
            </a:r>
          </a:p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서대문구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합동</a:t>
            </a:r>
          </a:p>
          <a:p>
            <a:pPr algn="ctr"/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 </a:t>
            </a:r>
            <a:r>
              <a:rPr lang="ko-KR" altLang="en-US" sz="2800" b="1" dirty="0">
                <a:solidFill>
                  <a:srgbClr val="FA0B0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서대문구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미근동</a:t>
            </a:r>
          </a:p>
        </p:txBody>
      </p:sp>
    </p:spTree>
    <p:extLst>
      <p:ext uri="{BB962C8B-B14F-4D97-AF65-F5344CB8AC3E}">
        <p14:creationId xmlns:p14="http://schemas.microsoft.com/office/powerpoint/2010/main" val="11914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8BED197D-E847-4C0A-A6AE-9C619C4EF9A9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94BB2E5-6BF8-4419-9AC9-21D32F5962A5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xmlns="" id="{4A00E9A3-2614-4239-A3A5-793D80609756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7C63E64-6C3E-4F2E-AC1D-641B81B0B241}"/>
                </a:ext>
              </a:extLst>
            </p:cNvPr>
            <p:cNvSpPr txBox="1"/>
            <p:nvPr/>
          </p:nvSpPr>
          <p:spPr>
            <a:xfrm>
              <a:off x="506244" y="343984"/>
              <a:ext cx="117326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인사이트</a:t>
              </a: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xmlns="" id="{34D6EBB9-5EA3-490E-A461-DDBC706A5AD4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A630325-20D4-4DFD-93C4-CF06E1203774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준공 년도</a:t>
              </a:r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86053" y="1114552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D0767C-1D02-4852-909A-B53D2AE37DBE}"/>
              </a:ext>
            </a:extLst>
          </p:cNvPr>
          <p:cNvSpPr txBox="1"/>
          <p:nvPr/>
        </p:nvSpPr>
        <p:spPr>
          <a:xfrm>
            <a:off x="2422927" y="1973681"/>
            <a:ext cx="9143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신축 아파트는 비싸다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Picture 2" descr="ì©ì´ì¤ëª ê·¸ë¦¼">
            <a:extLst>
              <a:ext uri="{FF2B5EF4-FFF2-40B4-BE49-F238E27FC236}">
                <a16:creationId xmlns:a16="http://schemas.microsoft.com/office/drawing/2014/main" xmlns="" id="{962D3B67-CE97-4643-82DB-BA45D2C2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3596415"/>
            <a:ext cx="5882642" cy="277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836179B1-0386-4659-8E30-E3F895D1BD17}"/>
              </a:ext>
            </a:extLst>
          </p:cNvPr>
          <p:cNvCxnSpPr>
            <a:cxnSpLocks/>
          </p:cNvCxnSpPr>
          <p:nvPr/>
        </p:nvCxnSpPr>
        <p:spPr>
          <a:xfrm flipV="1">
            <a:off x="4433540" y="2743123"/>
            <a:ext cx="6437660" cy="853292"/>
          </a:xfrm>
          <a:prstGeom prst="bentConnector3">
            <a:avLst>
              <a:gd name="adj1" fmla="val -296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105193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BE8C595-FD22-4C02-A548-516295B020DE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2644294C-1B0B-4A4D-AF2D-F8BC4D426788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AD6DCBB-3216-44EB-99BF-56BAC7EE1B6B}"/>
                </a:ext>
              </a:extLst>
            </p:cNvPr>
            <p:cNvSpPr txBox="1"/>
            <p:nvPr/>
          </p:nvSpPr>
          <p:spPr>
            <a:xfrm>
              <a:off x="506244" y="343984"/>
              <a:ext cx="117326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인사이트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D8D7498B-8CEC-40B2-BD3C-60B6EA727216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F2613D5-FD0F-4E42-8ECD-81DA347EB7D9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준공년도</a:t>
              </a:r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B1BC5BB-195D-4F6E-8431-A93031F8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"/>
          <a:stretch/>
        </p:blipFill>
        <p:spPr>
          <a:xfrm>
            <a:off x="291055" y="1304072"/>
            <a:ext cx="8056106" cy="52099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46BFF4-6EE0-47CA-B16C-0EF2F3D4C7D4}"/>
              </a:ext>
            </a:extLst>
          </p:cNvPr>
          <p:cNvSpPr/>
          <p:nvPr/>
        </p:nvSpPr>
        <p:spPr>
          <a:xfrm>
            <a:off x="4786242" y="1596570"/>
            <a:ext cx="1476627" cy="4223659"/>
          </a:xfrm>
          <a:prstGeom prst="rect">
            <a:avLst/>
          </a:prstGeom>
          <a:solidFill>
            <a:srgbClr val="FAC60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6D39A84-AE88-46F4-930F-1346A77EAC8D}"/>
              </a:ext>
            </a:extLst>
          </p:cNvPr>
          <p:cNvSpPr/>
          <p:nvPr/>
        </p:nvSpPr>
        <p:spPr>
          <a:xfrm>
            <a:off x="6262869" y="1596570"/>
            <a:ext cx="1636947" cy="423817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710F5E-BECA-49D0-A9CB-2AB5E93E7B8E}"/>
              </a:ext>
            </a:extLst>
          </p:cNvPr>
          <p:cNvSpPr txBox="1"/>
          <p:nvPr/>
        </p:nvSpPr>
        <p:spPr>
          <a:xfrm>
            <a:off x="7770494" y="2496405"/>
            <a:ext cx="4172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신축 아파트라고</a:t>
            </a:r>
            <a:endParaRPr lang="en-US" altLang="ko-KR" sz="28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가격이 높지 않다</a:t>
            </a:r>
            <a:r>
              <a:rPr lang="en-US" altLang="ko-KR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endParaRPr lang="en-US" altLang="ko-KR" sz="28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</a:t>
            </a:r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 </a:t>
            </a:r>
            <a:endParaRPr lang="en-US" altLang="ko-KR" sz="28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급격한 집값 하락을 보인다 </a:t>
            </a:r>
          </a:p>
        </p:txBody>
      </p:sp>
    </p:spTree>
    <p:extLst>
      <p:ext uri="{BB962C8B-B14F-4D97-AF65-F5344CB8AC3E}">
        <p14:creationId xmlns:p14="http://schemas.microsoft.com/office/powerpoint/2010/main" val="39040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xmlns="" id="{E8705254-0C4D-4D02-8641-4F255AE31BDA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중요도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066198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xmlns="" id="{0C02D7E9-5327-4FC0-AD53-8A74373E1912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아파트예측모델</a:t>
            </a:r>
            <a:endParaRPr lang="ko-KR" altLang="en-US" sz="20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9366DD0-6AC1-4858-AF72-95AB404B8858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xmlns="" id="{726D58FA-1215-4276-B12D-329FC3096EC7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C18C955-695A-4590-A04E-19B1DFAFF7C5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예측 결과</a:t>
              </a: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xmlns="" id="{843398CF-66D6-4008-B9E9-5F36BE2A9B0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E24588C-078E-4518-8957-4CB0F9D1F2C9}"/>
              </a:ext>
            </a:extLst>
          </p:cNvPr>
          <p:cNvSpPr/>
          <p:nvPr/>
        </p:nvSpPr>
        <p:spPr>
          <a:xfrm>
            <a:off x="291055" y="1066198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78BF19B-7F1C-4840-9BFB-7F61BD5598F3}"/>
              </a:ext>
            </a:extLst>
          </p:cNvPr>
          <p:cNvGrpSpPr/>
          <p:nvPr/>
        </p:nvGrpSpPr>
        <p:grpSpPr>
          <a:xfrm>
            <a:off x="291055" y="330018"/>
            <a:ext cx="3117787" cy="610198"/>
            <a:chOff x="387411" y="330018"/>
            <a:chExt cx="1356378" cy="610198"/>
          </a:xfrm>
          <a:solidFill>
            <a:srgbClr val="FAC60E"/>
          </a:solidFill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xmlns="" id="{5AB27E16-425F-4B8A-8A73-D5AD2D1E10A4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8C937B6-F1F0-4C15-AE6D-B0F643499D47}"/>
                </a:ext>
              </a:extLst>
            </p:cNvPr>
            <p:cNvSpPr txBox="1"/>
            <p:nvPr/>
          </p:nvSpPr>
          <p:spPr>
            <a:xfrm>
              <a:off x="462769" y="342727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 장 요약</a:t>
              </a:r>
              <a:endPara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B1C05DF5-5091-40E6-BDED-61C60E4D5B9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C2685B0-1569-4F15-AE87-D077E15BEF6A}"/>
              </a:ext>
            </a:extLst>
          </p:cNvPr>
          <p:cNvGrpSpPr/>
          <p:nvPr/>
        </p:nvGrpSpPr>
        <p:grpSpPr>
          <a:xfrm>
            <a:off x="8155938" y="654371"/>
            <a:ext cx="2492467" cy="546261"/>
            <a:chOff x="4536633" y="1421636"/>
            <a:chExt cx="2280886" cy="458796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xmlns="" id="{A66ED48B-1774-4BDE-BE28-0A19C833850C}"/>
                </a:ext>
              </a:extLst>
            </p:cNvPr>
            <p:cNvSpPr/>
            <p:nvPr/>
          </p:nvSpPr>
          <p:spPr>
            <a:xfrm>
              <a:off x="4558911" y="1421638"/>
              <a:ext cx="2258608" cy="458794"/>
            </a:xfrm>
            <a:prstGeom prst="parallelogram">
              <a:avLst/>
            </a:prstGeom>
            <a:solidFill>
              <a:srgbClr val="FAC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rgbClr val="3A383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TP </a:t>
              </a:r>
              <a:r>
                <a:rPr lang="en-US" altLang="ko-KR" sz="3200" b="1" dirty="0">
                  <a:solidFill>
                    <a:srgbClr val="3A383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sz="3200" b="1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xmlns="" id="{013B1E8C-5258-46A0-B43C-CA773FFD0DD9}"/>
                </a:ext>
              </a:extLst>
            </p:cNvPr>
            <p:cNvSpPr/>
            <p:nvPr/>
          </p:nvSpPr>
          <p:spPr>
            <a:xfrm rot="10800000">
              <a:off x="4536633" y="1421636"/>
              <a:ext cx="150717" cy="458794"/>
            </a:xfrm>
            <a:prstGeom prst="triangle">
              <a:avLst>
                <a:gd name="adj" fmla="val 86242"/>
              </a:avLst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42" name="Picture 2" descr="C:\Users\student\Documents\카카오톡 받은 파일\Desktop\그림판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8754828" y="3897442"/>
            <a:ext cx="2013497" cy="2053653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6367099" y="4169765"/>
            <a:ext cx="2013497" cy="2053653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355274" y="3822494"/>
            <a:ext cx="2013497" cy="2053653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4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3" y="1099713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BE8C595-FD22-4C02-A548-516295B020DE}"/>
              </a:ext>
            </a:extLst>
          </p:cNvPr>
          <p:cNvGrpSpPr/>
          <p:nvPr/>
        </p:nvGrpSpPr>
        <p:grpSpPr>
          <a:xfrm>
            <a:off x="387412" y="330018"/>
            <a:ext cx="4877784" cy="610197"/>
            <a:chOff x="387411" y="330018"/>
            <a:chExt cx="2122055" cy="610197"/>
          </a:xfrm>
          <a:solidFill>
            <a:srgbClr val="FAC60E"/>
          </a:solidFill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xmlns="" id="{2644294C-1B0B-4A4D-AF2D-F8BC4D426788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3838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AD6DCBB-3216-44EB-99BF-56BAC7EE1B6B}"/>
                </a:ext>
              </a:extLst>
            </p:cNvPr>
            <p:cNvSpPr txBox="1"/>
            <p:nvPr/>
          </p:nvSpPr>
          <p:spPr>
            <a:xfrm>
              <a:off x="478967" y="342728"/>
              <a:ext cx="1173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한계점</a:t>
              </a: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D8D7498B-8CEC-40B2-BD3C-60B6EA727216}"/>
                </a:ext>
              </a:extLst>
            </p:cNvPr>
            <p:cNvSpPr/>
            <p:nvPr/>
          </p:nvSpPr>
          <p:spPr>
            <a:xfrm rot="10800000">
              <a:off x="387411" y="759616"/>
              <a:ext cx="118833" cy="180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F2613D5-FD0F-4E42-8ECD-81DA347EB7D9}"/>
                </a:ext>
              </a:extLst>
            </p:cNvPr>
            <p:cNvSpPr txBox="1"/>
            <p:nvPr/>
          </p:nvSpPr>
          <p:spPr>
            <a:xfrm>
              <a:off x="1785851" y="515636"/>
              <a:ext cx="723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아쉬웠던 점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8D4D93C-90C4-40AE-AB62-A24CD0A9B43A}"/>
              </a:ext>
            </a:extLst>
          </p:cNvPr>
          <p:cNvGrpSpPr/>
          <p:nvPr/>
        </p:nvGrpSpPr>
        <p:grpSpPr>
          <a:xfrm>
            <a:off x="2317850" y="2245960"/>
            <a:ext cx="7243962" cy="3120936"/>
            <a:chOff x="2370417" y="2086059"/>
            <a:chExt cx="7243962" cy="312093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5C7A3811-E3AD-4E1C-92E8-8A2950949453}"/>
                </a:ext>
              </a:extLst>
            </p:cNvPr>
            <p:cNvGrpSpPr/>
            <p:nvPr/>
          </p:nvGrpSpPr>
          <p:grpSpPr>
            <a:xfrm>
              <a:off x="2370417" y="2086059"/>
              <a:ext cx="7243961" cy="836544"/>
              <a:chOff x="714493" y="1481192"/>
              <a:chExt cx="7243961" cy="83654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702B4B9E-A4EF-40F2-BB56-7ABA1C2C37ED}"/>
                  </a:ext>
                </a:extLst>
              </p:cNvPr>
              <p:cNvSpPr/>
              <p:nvPr/>
            </p:nvSpPr>
            <p:spPr>
              <a:xfrm>
                <a:off x="1302585" y="1565544"/>
                <a:ext cx="6655869" cy="667840"/>
              </a:xfrm>
              <a:prstGeom prst="rect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오피스텔</a:t>
                </a: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연립 다세대 주택 고려 </a:t>
                </a: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 </a:t>
                </a:r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xmlns="" id="{1F7AE11A-ADB2-4DCE-81AB-2D4CB948F54C}"/>
                  </a:ext>
                </a:extLst>
              </p:cNvPr>
              <p:cNvSpPr/>
              <p:nvPr/>
            </p:nvSpPr>
            <p:spPr>
              <a:xfrm>
                <a:off x="714493" y="1481192"/>
                <a:ext cx="836544" cy="83654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20C481A2-C0D4-4591-972C-18C2E56B3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24" y="1571023"/>
                <a:ext cx="656882" cy="656882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AE50FF11-0C9F-40ED-90F7-BF0F5CDE6F14}"/>
                </a:ext>
              </a:extLst>
            </p:cNvPr>
            <p:cNvGrpSpPr/>
            <p:nvPr/>
          </p:nvGrpSpPr>
          <p:grpSpPr>
            <a:xfrm>
              <a:off x="2370417" y="3228255"/>
              <a:ext cx="7243961" cy="836544"/>
              <a:chOff x="714493" y="1481192"/>
              <a:chExt cx="7243961" cy="836544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2FB31194-CC19-4B28-8376-F369A79B697D}"/>
                  </a:ext>
                </a:extLst>
              </p:cNvPr>
              <p:cNvSpPr/>
              <p:nvPr/>
            </p:nvSpPr>
            <p:spPr>
              <a:xfrm>
                <a:off x="1289521" y="1565544"/>
                <a:ext cx="6668933" cy="667840"/>
              </a:xfrm>
              <a:prstGeom prst="rect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금</a:t>
                </a:r>
                <a:r>
                  <a:rPr lang="ko-KR" altLang="en-US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융</a:t>
                </a:r>
                <a:r>
                  <a:rPr lang="ko-KR" altLang="en-US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활용 </a:t>
                </a: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</a:t>
                </a:r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xmlns="" id="{AB0E9F30-6127-4B6A-A009-5D2E02CC47C7}"/>
                  </a:ext>
                </a:extLst>
              </p:cNvPr>
              <p:cNvSpPr/>
              <p:nvPr/>
            </p:nvSpPr>
            <p:spPr>
              <a:xfrm>
                <a:off x="714493" y="1481192"/>
                <a:ext cx="836544" cy="83654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xmlns="" id="{9AD9343F-2BBB-46B8-A124-7602FC933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24" y="1571023"/>
                <a:ext cx="656882" cy="656882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90191864-BF19-438E-95D9-78D90DA85C26}"/>
                </a:ext>
              </a:extLst>
            </p:cNvPr>
            <p:cNvGrpSpPr/>
            <p:nvPr/>
          </p:nvGrpSpPr>
          <p:grpSpPr>
            <a:xfrm>
              <a:off x="2370417" y="4370451"/>
              <a:ext cx="7243962" cy="836544"/>
              <a:chOff x="714493" y="1481192"/>
              <a:chExt cx="7243962" cy="83654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C96A3B43-3355-473E-B98E-9BDF2FF7812B}"/>
                  </a:ext>
                </a:extLst>
              </p:cNvPr>
              <p:cNvSpPr/>
              <p:nvPr/>
            </p:nvSpPr>
            <p:spPr>
              <a:xfrm>
                <a:off x="1302585" y="1539418"/>
                <a:ext cx="6655870" cy="667840"/>
              </a:xfrm>
              <a:prstGeom prst="rect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</a:t>
                </a:r>
                <a:r>
                  <a:rPr lang="en-US" altLang="ko-KR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eature</a:t>
                </a:r>
                <a:r>
                  <a:rPr lang="ko-KR" altLang="en-US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값 확장 어려움 </a:t>
                </a: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C0A1E8E2-474A-4326-B8F8-E2C2C0EE39ED}"/>
                  </a:ext>
                </a:extLst>
              </p:cNvPr>
              <p:cNvSpPr/>
              <p:nvPr/>
            </p:nvSpPr>
            <p:spPr>
              <a:xfrm>
                <a:off x="714493" y="1481192"/>
                <a:ext cx="836544" cy="83654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xmlns="" id="{0DCC9194-AFAE-489B-B11F-3413DDF09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24" y="1571023"/>
                <a:ext cx="656882" cy="6568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684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xmlns="" id="{E8705254-0C4D-4D02-8641-4F255AE31BDA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중요도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066198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xmlns="" id="{0C02D7E9-5327-4FC0-AD53-8A74373E1912}"/>
              </a:ext>
            </a:extLst>
          </p:cNvPr>
          <p:cNvSpPr/>
          <p:nvPr/>
        </p:nvSpPr>
        <p:spPr>
          <a:xfrm>
            <a:off x="3197133" y="481423"/>
            <a:ext cx="2560730" cy="446080"/>
          </a:xfrm>
          <a:prstGeom prst="parallelogram">
            <a:avLst/>
          </a:prstGeom>
          <a:solidFill>
            <a:srgbClr val="FE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예측모델</a:t>
            </a:r>
            <a:endParaRPr lang="ko-KR" altLang="en-US" sz="20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9366DD0-6AC1-4858-AF72-95AB404B8858}"/>
              </a:ext>
            </a:extLst>
          </p:cNvPr>
          <p:cNvGrpSpPr/>
          <p:nvPr/>
        </p:nvGrpSpPr>
        <p:grpSpPr>
          <a:xfrm>
            <a:off x="387412" y="330018"/>
            <a:ext cx="3157778" cy="610198"/>
            <a:chOff x="387411" y="330018"/>
            <a:chExt cx="1373776" cy="610198"/>
          </a:xfrm>
          <a:solidFill>
            <a:srgbClr val="FAC60E"/>
          </a:solidFill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xmlns="" id="{726D58FA-1215-4276-B12D-329FC3096EC7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C18C955-695A-4590-A04E-19B1DFAFF7C5}"/>
                </a:ext>
              </a:extLst>
            </p:cNvPr>
            <p:cNvSpPr txBox="1"/>
            <p:nvPr/>
          </p:nvSpPr>
          <p:spPr>
            <a:xfrm>
              <a:off x="500835" y="342728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예측 결과</a:t>
              </a: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xmlns="" id="{843398CF-66D6-4008-B9E9-5F36BE2A9B0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78BF19B-7F1C-4840-9BFB-7F61BD5598F3}"/>
              </a:ext>
            </a:extLst>
          </p:cNvPr>
          <p:cNvGrpSpPr/>
          <p:nvPr/>
        </p:nvGrpSpPr>
        <p:grpSpPr>
          <a:xfrm>
            <a:off x="291055" y="330018"/>
            <a:ext cx="3117787" cy="610198"/>
            <a:chOff x="387411" y="330018"/>
            <a:chExt cx="1356378" cy="610198"/>
          </a:xfrm>
          <a:solidFill>
            <a:srgbClr val="FAC60E"/>
          </a:solidFill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xmlns="" id="{5AB27E16-425F-4B8A-8A73-D5AD2D1E10A4}"/>
                </a:ext>
              </a:extLst>
            </p:cNvPr>
            <p:cNvSpPr/>
            <p:nvPr/>
          </p:nvSpPr>
          <p:spPr>
            <a:xfrm rot="10800000">
              <a:off x="387411" y="330018"/>
              <a:ext cx="1356378" cy="610197"/>
            </a:xfrm>
            <a:prstGeom prst="snip1Rect">
              <a:avLst>
                <a:gd name="adj" fmla="val 28147"/>
              </a:avLst>
            </a:prstGeom>
            <a:solidFill>
              <a:srgbClr val="FE3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8C937B6-F1F0-4C15-AE6D-B0F643499D47}"/>
                </a:ext>
              </a:extLst>
            </p:cNvPr>
            <p:cNvSpPr txBox="1"/>
            <p:nvPr/>
          </p:nvSpPr>
          <p:spPr>
            <a:xfrm>
              <a:off x="462769" y="342727"/>
              <a:ext cx="1260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요약</a:t>
              </a:r>
              <a:endPara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B1C05DF5-5091-40E6-BDED-61C60E4D5B9D}"/>
                </a:ext>
              </a:extLst>
            </p:cNvPr>
            <p:cNvSpPr/>
            <p:nvPr/>
          </p:nvSpPr>
          <p:spPr>
            <a:xfrm rot="10800000">
              <a:off x="387411" y="767496"/>
              <a:ext cx="75358" cy="172720"/>
            </a:xfrm>
            <a:prstGeom prst="rtTriangle">
              <a:avLst/>
            </a:prstGeom>
            <a:solidFill>
              <a:srgbClr val="F50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59315" y="1430628"/>
            <a:ext cx="8778378" cy="4684569"/>
            <a:chOff x="1930157" y="1479748"/>
            <a:chExt cx="8778378" cy="4684569"/>
          </a:xfrm>
        </p:grpSpPr>
        <p:grpSp>
          <p:nvGrpSpPr>
            <p:cNvPr id="7" name="그룹 6"/>
            <p:cNvGrpSpPr/>
            <p:nvPr/>
          </p:nvGrpSpPr>
          <p:grpSpPr>
            <a:xfrm>
              <a:off x="1930157" y="2483088"/>
              <a:ext cx="8761025" cy="859203"/>
              <a:chOff x="1586807" y="1588958"/>
              <a:chExt cx="8761025" cy="1214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702B4B9E-A4EF-40F2-BB56-7ABA1C2C37ED}"/>
                  </a:ext>
                </a:extLst>
              </p:cNvPr>
              <p:cNvSpPr/>
              <p:nvPr/>
            </p:nvSpPr>
            <p:spPr>
              <a:xfrm>
                <a:off x="1586807" y="1588958"/>
                <a:ext cx="8636484" cy="12143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586807" y="1588958"/>
                <a:ext cx="1918392" cy="1214322"/>
              </a:xfrm>
              <a:prstGeom prst="rect">
                <a:avLst/>
              </a:prstGeom>
              <a:solidFill>
                <a:srgbClr val="F7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smtClean="0">
                    <a:latin typeface="나눔스퀘어 ExtraBold" pitchFamily="50" charset="-127"/>
                    <a:ea typeface="나눔스퀘어 ExtraBold" pitchFamily="50" charset="-127"/>
                  </a:rPr>
                  <a:t>결</a:t>
                </a:r>
                <a:r>
                  <a:rPr lang="ko-KR" altLang="en-US" sz="3200" dirty="0">
                    <a:latin typeface="나눔스퀘어 ExtraBold" pitchFamily="50" charset="-127"/>
                    <a:ea typeface="나눔스퀘어 ExtraBold" pitchFamily="50" charset="-127"/>
                  </a:rPr>
                  <a:t>과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647093" y="1782881"/>
                <a:ext cx="6700739" cy="82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ko-KR" sz="32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RMSE : </a:t>
                </a:r>
                <a:r>
                  <a:rPr lang="en-US" altLang="ko-KR" sz="3200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37,804,370 (3.67%)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930157" y="1479748"/>
              <a:ext cx="8778378" cy="868771"/>
              <a:chOff x="1586807" y="1588958"/>
              <a:chExt cx="8778378" cy="12143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702B4B9E-A4EF-40F2-BB56-7ABA1C2C37ED}"/>
                  </a:ext>
                </a:extLst>
              </p:cNvPr>
              <p:cNvSpPr/>
              <p:nvPr/>
            </p:nvSpPr>
            <p:spPr>
              <a:xfrm>
                <a:off x="1586807" y="1588958"/>
                <a:ext cx="8636484" cy="12143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586807" y="1588958"/>
                <a:ext cx="1918392" cy="1214322"/>
              </a:xfrm>
              <a:prstGeom prst="rect">
                <a:avLst/>
              </a:prstGeom>
              <a:solidFill>
                <a:srgbClr val="F7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smtClean="0">
                    <a:latin typeface="나눔스퀘어 ExtraBold" pitchFamily="50" charset="-127"/>
                    <a:ea typeface="나눔스퀘어 ExtraBold" pitchFamily="50" charset="-127"/>
                  </a:rPr>
                  <a:t>목표</a:t>
                </a:r>
                <a:endParaRPr lang="ko-KR" altLang="en-US" sz="3200" dirty="0">
                  <a:latin typeface="나눔스퀘어 ExtraBold" pitchFamily="50" charset="-127"/>
                  <a:ea typeface="나눔스퀘어 ExtraBold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647093" y="1808944"/>
                <a:ext cx="6718092" cy="77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ko-KR" altLang="ko-KR" sz="3000" b="1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서울 지역 아파트 거래가 예측 모델 구축</a:t>
                </a:r>
                <a:r>
                  <a:rPr lang="ko-KR" altLang="ko-KR" sz="2800" b="1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 </a:t>
                </a:r>
                <a:endParaRPr lang="ko-KR" altLang="ko-KR" sz="28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930157" y="3480187"/>
              <a:ext cx="8778378" cy="2684130"/>
              <a:chOff x="1604160" y="1588957"/>
              <a:chExt cx="8778378" cy="231699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702B4B9E-A4EF-40F2-BB56-7ABA1C2C37ED}"/>
                  </a:ext>
                </a:extLst>
              </p:cNvPr>
              <p:cNvSpPr/>
              <p:nvPr/>
            </p:nvSpPr>
            <p:spPr>
              <a:xfrm>
                <a:off x="1662057" y="1588957"/>
                <a:ext cx="8578587" cy="2316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604160" y="1588957"/>
                <a:ext cx="1918392" cy="2316994"/>
              </a:xfrm>
              <a:prstGeom prst="rect">
                <a:avLst/>
              </a:prstGeom>
              <a:solidFill>
                <a:srgbClr val="F7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smtClean="0">
                    <a:latin typeface="나눔스퀘어 ExtraBold" pitchFamily="50" charset="-127"/>
                    <a:ea typeface="나눔스퀘어 ExtraBold" pitchFamily="50" charset="-127"/>
                  </a:rPr>
                  <a:t>변</a:t>
                </a:r>
                <a:r>
                  <a:rPr lang="ko-KR" altLang="en-US" sz="3200" dirty="0">
                    <a:latin typeface="나눔스퀘어 ExtraBold" pitchFamily="50" charset="-127"/>
                    <a:ea typeface="나눔스퀘어 ExtraBold" pitchFamily="50" charset="-127"/>
                  </a:rPr>
                  <a:t>수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664446" y="1751158"/>
                <a:ext cx="6718092" cy="1992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ko-KR" altLang="en-US" sz="32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아파트 정보</a:t>
                </a:r>
                <a:endParaRPr lang="en-US" altLang="ko-KR" sz="32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  <a:p>
                <a:pPr lvl="0"/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-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거래일자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공급면적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층수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준공년도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주차장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정보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 </a:t>
                </a:r>
                <a:endParaRPr lang="en-US" altLang="ko-KR" sz="24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  <a:p>
                <a:pPr lvl="0"/>
                <a:endParaRPr lang="en-US" altLang="ko-KR" sz="32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  <a:p>
                <a:pPr lvl="0">
                  <a:defRPr/>
                </a:pPr>
                <a:r>
                  <a:rPr lang="ko-KR" altLang="en-US" sz="32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위치정보</a:t>
                </a:r>
                <a:endParaRPr lang="en-US" altLang="ko-KR" sz="32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  <a:p>
                <a:pPr lvl="0"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-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아파트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공원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지하철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, 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학교</a:t>
                </a:r>
                <a:endParaRPr lang="ko-KR" altLang="ko-KR" sz="24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30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3" y="1104797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xmlns="" id="{2644294C-1B0B-4A4D-AF2D-F8BC4D426788}"/>
              </a:ext>
            </a:extLst>
          </p:cNvPr>
          <p:cNvSpPr/>
          <p:nvPr/>
        </p:nvSpPr>
        <p:spPr>
          <a:xfrm rot="10800000">
            <a:off x="387412" y="330018"/>
            <a:ext cx="3117788" cy="610197"/>
          </a:xfrm>
          <a:prstGeom prst="snip1Rect">
            <a:avLst>
              <a:gd name="adj" fmla="val 28147"/>
            </a:avLst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A38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D6DCBB-3216-44EB-99BF-56BAC7EE1B6B}"/>
              </a:ext>
            </a:extLst>
          </p:cNvPr>
          <p:cNvSpPr txBox="1"/>
          <p:nvPr/>
        </p:nvSpPr>
        <p:spPr>
          <a:xfrm>
            <a:off x="597864" y="342728"/>
            <a:ext cx="269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D8D7498B-8CEC-40B2-BD3C-60B6EA727216}"/>
              </a:ext>
            </a:extLst>
          </p:cNvPr>
          <p:cNvSpPr/>
          <p:nvPr/>
        </p:nvSpPr>
        <p:spPr>
          <a:xfrm rot="10800000">
            <a:off x="387412" y="759616"/>
            <a:ext cx="273151" cy="180599"/>
          </a:xfrm>
          <a:prstGeom prst="rtTriangle">
            <a:avLst/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F2613D5-FD0F-4E42-8ECD-81DA347EB7D9}"/>
              </a:ext>
            </a:extLst>
          </p:cNvPr>
          <p:cNvSpPr txBox="1"/>
          <p:nvPr/>
        </p:nvSpPr>
        <p:spPr>
          <a:xfrm>
            <a:off x="3601885" y="515636"/>
            <a:ext cx="166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부동산 서비스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3AD2063C-1003-4B0A-B4C0-D58F921C8E17}"/>
              </a:ext>
            </a:extLst>
          </p:cNvPr>
          <p:cNvGrpSpPr/>
          <p:nvPr/>
        </p:nvGrpSpPr>
        <p:grpSpPr>
          <a:xfrm>
            <a:off x="291053" y="1104797"/>
            <a:ext cx="11609889" cy="928898"/>
            <a:chOff x="291053" y="1104797"/>
            <a:chExt cx="11609889" cy="9288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2AAD72EF-D01F-45C2-89EB-0F2072CA0141}"/>
                </a:ext>
              </a:extLst>
            </p:cNvPr>
            <p:cNvGrpSpPr/>
            <p:nvPr/>
          </p:nvGrpSpPr>
          <p:grpSpPr>
            <a:xfrm>
              <a:off x="291053" y="1104797"/>
              <a:ext cx="11609889" cy="928898"/>
              <a:chOff x="1815232" y="1300931"/>
              <a:chExt cx="9793905" cy="928898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xmlns="" id="{00E9A27D-401C-4C64-AC9F-FD50AEB8D27A}"/>
                  </a:ext>
                </a:extLst>
              </p:cNvPr>
              <p:cNvSpPr/>
              <p:nvPr/>
            </p:nvSpPr>
            <p:spPr>
              <a:xfrm>
                <a:off x="1815232" y="1300931"/>
                <a:ext cx="9793905" cy="928898"/>
              </a:xfrm>
              <a:prstGeom prst="roundRect">
                <a:avLst>
                  <a:gd name="adj" fmla="val 0"/>
                </a:avLst>
              </a:prstGeom>
              <a:solidFill>
                <a:srgbClr val="FA191E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xmlns="" id="{6E457192-D0DF-416C-A508-F7B1FEE7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616" y="1369814"/>
                <a:ext cx="690926" cy="769979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41DBC1DA-8F28-4C37-A8CE-1D78511E02B1}"/>
                </a:ext>
              </a:extLst>
            </p:cNvPr>
            <p:cNvSpPr/>
            <p:nvPr/>
          </p:nvSpPr>
          <p:spPr>
            <a:xfrm>
              <a:off x="1060587" y="1387812"/>
              <a:ext cx="100708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활용 비대칭성과 불투명성을 해결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부동산정보 서비스 시장의 신뢰도를 높일 수 있다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F49419F-C139-4B68-B083-9E421772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2" y="2112659"/>
            <a:ext cx="11609889" cy="438962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F71A246-759E-4EE2-AF03-E3E55A832EE0}"/>
              </a:ext>
            </a:extLst>
          </p:cNvPr>
          <p:cNvSpPr/>
          <p:nvPr/>
        </p:nvSpPr>
        <p:spPr>
          <a:xfrm>
            <a:off x="8381428" y="4128852"/>
            <a:ext cx="3519513" cy="1587602"/>
          </a:xfrm>
          <a:prstGeom prst="rect">
            <a:avLst/>
          </a:prstGeom>
          <a:solidFill>
            <a:srgbClr val="FFFF99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2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3" y="1104797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xmlns="" id="{2644294C-1B0B-4A4D-AF2D-F8BC4D426788}"/>
              </a:ext>
            </a:extLst>
          </p:cNvPr>
          <p:cNvSpPr/>
          <p:nvPr/>
        </p:nvSpPr>
        <p:spPr>
          <a:xfrm rot="10800000">
            <a:off x="387412" y="330018"/>
            <a:ext cx="3117788" cy="610197"/>
          </a:xfrm>
          <a:prstGeom prst="snip1Rect">
            <a:avLst>
              <a:gd name="adj" fmla="val 28147"/>
            </a:avLst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A38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D6DCBB-3216-44EB-99BF-56BAC7EE1B6B}"/>
              </a:ext>
            </a:extLst>
          </p:cNvPr>
          <p:cNvSpPr txBox="1"/>
          <p:nvPr/>
        </p:nvSpPr>
        <p:spPr>
          <a:xfrm>
            <a:off x="597864" y="342728"/>
            <a:ext cx="269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D8D7498B-8CEC-40B2-BD3C-60B6EA727216}"/>
              </a:ext>
            </a:extLst>
          </p:cNvPr>
          <p:cNvSpPr/>
          <p:nvPr/>
        </p:nvSpPr>
        <p:spPr>
          <a:xfrm rot="10800000">
            <a:off x="387412" y="759616"/>
            <a:ext cx="273151" cy="180599"/>
          </a:xfrm>
          <a:prstGeom prst="rtTriangle">
            <a:avLst/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F2613D5-FD0F-4E42-8ECD-81DA347EB7D9}"/>
              </a:ext>
            </a:extLst>
          </p:cNvPr>
          <p:cNvSpPr txBox="1"/>
          <p:nvPr/>
        </p:nvSpPr>
        <p:spPr>
          <a:xfrm>
            <a:off x="3601885" y="515636"/>
            <a:ext cx="166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부동산 서비스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3AD2063C-1003-4B0A-B4C0-D58F921C8E17}"/>
              </a:ext>
            </a:extLst>
          </p:cNvPr>
          <p:cNvGrpSpPr/>
          <p:nvPr/>
        </p:nvGrpSpPr>
        <p:grpSpPr>
          <a:xfrm>
            <a:off x="291053" y="1104797"/>
            <a:ext cx="11609889" cy="928898"/>
            <a:chOff x="291053" y="1104797"/>
            <a:chExt cx="11609889" cy="9288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2AAD72EF-D01F-45C2-89EB-0F2072CA0141}"/>
                </a:ext>
              </a:extLst>
            </p:cNvPr>
            <p:cNvGrpSpPr/>
            <p:nvPr/>
          </p:nvGrpSpPr>
          <p:grpSpPr>
            <a:xfrm>
              <a:off x="291053" y="1104797"/>
              <a:ext cx="11609889" cy="928898"/>
              <a:chOff x="1815232" y="1300931"/>
              <a:chExt cx="9793905" cy="928898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xmlns="" id="{00E9A27D-401C-4C64-AC9F-FD50AEB8D27A}"/>
                  </a:ext>
                </a:extLst>
              </p:cNvPr>
              <p:cNvSpPr/>
              <p:nvPr/>
            </p:nvSpPr>
            <p:spPr>
              <a:xfrm>
                <a:off x="1815232" y="1300931"/>
                <a:ext cx="9793905" cy="928898"/>
              </a:xfrm>
              <a:prstGeom prst="roundRect">
                <a:avLst>
                  <a:gd name="adj" fmla="val 0"/>
                </a:avLst>
              </a:prstGeom>
              <a:solidFill>
                <a:srgbClr val="FA191E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xmlns="" id="{6E457192-D0DF-416C-A508-F7B1FEE7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616" y="1369814"/>
                <a:ext cx="690926" cy="769979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41DBC1DA-8F28-4C37-A8CE-1D78511E02B1}"/>
                </a:ext>
              </a:extLst>
            </p:cNvPr>
            <p:cNvSpPr/>
            <p:nvPr/>
          </p:nvSpPr>
          <p:spPr>
            <a:xfrm>
              <a:off x="1060587" y="1387812"/>
              <a:ext cx="100708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활용 비대칭성과 불투명성을 해결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부동산정보 서비스 시장의 신뢰도를 높일 수 있다</a:t>
              </a:r>
            </a:p>
          </p:txBody>
        </p:sp>
      </p:grp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7054407E-D6D6-47AB-8FAF-26788BA67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640271"/>
              </p:ext>
            </p:extLst>
          </p:nvPr>
        </p:nvGraphicFramePr>
        <p:xfrm>
          <a:off x="6587812" y="2261623"/>
          <a:ext cx="2710543" cy="3931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Image" r:id="rId5" imgW="7377480" imgH="11733120" progId="Photoshop.Image.13">
                  <p:embed/>
                </p:oleObj>
              </mc:Choice>
              <mc:Fallback>
                <p:oleObj name="Image" r:id="rId5" imgW="7377480" imgH="11733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7812" y="2261623"/>
                        <a:ext cx="2710543" cy="3931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xmlns="" id="{DB149B53-EF89-4CC2-8BF5-1BF08F498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078754"/>
              </p:ext>
            </p:extLst>
          </p:nvPr>
        </p:nvGraphicFramePr>
        <p:xfrm>
          <a:off x="2893645" y="2261623"/>
          <a:ext cx="3202352" cy="4041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Image" r:id="rId7" imgW="8393400" imgH="10603080" progId="Photoshop.Image.13">
                  <p:embed/>
                </p:oleObj>
              </mc:Choice>
              <mc:Fallback>
                <p:oleObj name="Image" r:id="rId7" imgW="8393400" imgH="106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3645" y="2261623"/>
                        <a:ext cx="3202352" cy="4041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4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E4441FF-1529-4D4C-8D0A-D124677B7DC6}"/>
              </a:ext>
            </a:extLst>
          </p:cNvPr>
          <p:cNvSpPr/>
          <p:nvPr/>
        </p:nvSpPr>
        <p:spPr>
          <a:xfrm>
            <a:off x="3129821" y="481422"/>
            <a:ext cx="2258608" cy="458794"/>
          </a:xfrm>
          <a:prstGeom prst="parallelogram">
            <a:avLst/>
          </a:prstGeom>
          <a:solidFill>
            <a:srgbClr val="FFF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5A3ABB-4029-4E8E-988E-E93B42819015}"/>
              </a:ext>
            </a:extLst>
          </p:cNvPr>
          <p:cNvSpPr/>
          <p:nvPr/>
        </p:nvSpPr>
        <p:spPr>
          <a:xfrm>
            <a:off x="291055" y="1105193"/>
            <a:ext cx="11609889" cy="541343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dirty="0">
              <a:solidFill>
                <a:srgbClr val="37353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xmlns="" id="{2644294C-1B0B-4A4D-AF2D-F8BC4D426788}"/>
              </a:ext>
            </a:extLst>
          </p:cNvPr>
          <p:cNvSpPr/>
          <p:nvPr/>
        </p:nvSpPr>
        <p:spPr>
          <a:xfrm rot="10800000">
            <a:off x="387412" y="330018"/>
            <a:ext cx="3117788" cy="610197"/>
          </a:xfrm>
          <a:prstGeom prst="snip1Rect">
            <a:avLst>
              <a:gd name="adj" fmla="val 28147"/>
            </a:avLst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A38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D6DCBB-3216-44EB-99BF-56BAC7EE1B6B}"/>
              </a:ext>
            </a:extLst>
          </p:cNvPr>
          <p:cNvSpPr txBox="1"/>
          <p:nvPr/>
        </p:nvSpPr>
        <p:spPr>
          <a:xfrm>
            <a:off x="597864" y="342728"/>
            <a:ext cx="269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D8D7498B-8CEC-40B2-BD3C-60B6EA727216}"/>
              </a:ext>
            </a:extLst>
          </p:cNvPr>
          <p:cNvSpPr/>
          <p:nvPr/>
        </p:nvSpPr>
        <p:spPr>
          <a:xfrm rot="10800000">
            <a:off x="387412" y="759616"/>
            <a:ext cx="273151" cy="180599"/>
          </a:xfrm>
          <a:prstGeom prst="rtTriangle">
            <a:avLst/>
          </a:prstGeom>
          <a:solidFill>
            <a:srgbClr val="FA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F2613D5-FD0F-4E42-8ECD-81DA347EB7D9}"/>
              </a:ext>
            </a:extLst>
          </p:cNvPr>
          <p:cNvSpPr txBox="1"/>
          <p:nvPr/>
        </p:nvSpPr>
        <p:spPr>
          <a:xfrm>
            <a:off x="3601885" y="515636"/>
            <a:ext cx="166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주택담보대출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1E47000F-05D2-4A45-B9C9-C0D6E0087CE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096000" y="2033695"/>
            <a:ext cx="0" cy="4484929"/>
          </a:xfrm>
          <a:prstGeom prst="line">
            <a:avLst/>
          </a:prstGeom>
          <a:ln w="19050">
            <a:solidFill>
              <a:srgbClr val="FED4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3AD2063C-1003-4B0A-B4C0-D58F921C8E17}"/>
              </a:ext>
            </a:extLst>
          </p:cNvPr>
          <p:cNvGrpSpPr/>
          <p:nvPr/>
        </p:nvGrpSpPr>
        <p:grpSpPr>
          <a:xfrm>
            <a:off x="291053" y="1104797"/>
            <a:ext cx="11609889" cy="928898"/>
            <a:chOff x="291053" y="1104797"/>
            <a:chExt cx="11609889" cy="9288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2AAD72EF-D01F-45C2-89EB-0F2072CA0141}"/>
                </a:ext>
              </a:extLst>
            </p:cNvPr>
            <p:cNvGrpSpPr/>
            <p:nvPr/>
          </p:nvGrpSpPr>
          <p:grpSpPr>
            <a:xfrm>
              <a:off x="291053" y="1104797"/>
              <a:ext cx="11609889" cy="928898"/>
              <a:chOff x="1815232" y="1300931"/>
              <a:chExt cx="9793905" cy="928898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xmlns="" id="{00E9A27D-401C-4C64-AC9F-FD50AEB8D27A}"/>
                  </a:ext>
                </a:extLst>
              </p:cNvPr>
              <p:cNvSpPr/>
              <p:nvPr/>
            </p:nvSpPr>
            <p:spPr>
              <a:xfrm>
                <a:off x="1815232" y="1300931"/>
                <a:ext cx="9793905" cy="928898"/>
              </a:xfrm>
              <a:prstGeom prst="roundRect">
                <a:avLst>
                  <a:gd name="adj" fmla="val 0"/>
                </a:avLst>
              </a:prstGeom>
              <a:solidFill>
                <a:srgbClr val="FA191E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xmlns="" id="{6E457192-D0DF-416C-A508-F7B1FEE7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616" y="1369814"/>
                <a:ext cx="690926" cy="769979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41DBC1DA-8F28-4C37-A8CE-1D78511E02B1}"/>
                </a:ext>
              </a:extLst>
            </p:cNvPr>
            <p:cNvSpPr/>
            <p:nvPr/>
          </p:nvSpPr>
          <p:spPr>
            <a:xfrm>
              <a:off x="1060588" y="1192700"/>
              <a:ext cx="100708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기존 금융기관의 신용평가 모델로는 심사하기 어려운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부동산 담보대출 신청자들을 위한 새로운 스코어링 기법을 제시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375CE97-039C-4FBD-9E31-D77FA2F1E7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" t="703" r="1495" b="7989"/>
          <a:stretch/>
        </p:blipFill>
        <p:spPr>
          <a:xfrm>
            <a:off x="363243" y="2199068"/>
            <a:ext cx="5660569" cy="4407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25064CD-50BE-41AB-B483-5E8C5180D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45" y="2956825"/>
            <a:ext cx="5757366" cy="3141559"/>
          </a:xfrm>
          <a:prstGeom prst="rect">
            <a:avLst/>
          </a:prstGeom>
        </p:spPr>
      </p:pic>
      <p:pic>
        <p:nvPicPr>
          <p:cNvPr id="1026" name="Picture 2" descr="http://image.edaily.co.kr/images/photo/files/NP/S/2018/10/PS18102200245.jpg">
            <a:extLst>
              <a:ext uri="{FF2B5EF4-FFF2-40B4-BE49-F238E27FC236}">
                <a16:creationId xmlns:a16="http://schemas.microsoft.com/office/drawing/2014/main" xmlns="" id="{BE9B34E6-410A-4042-838D-B58E2AC8A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"/>
          <a:stretch/>
        </p:blipFill>
        <p:spPr bwMode="auto">
          <a:xfrm>
            <a:off x="7193935" y="3807594"/>
            <a:ext cx="3609072" cy="25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xmlns="" id="{2C413189-88AD-4052-AABE-1839D84570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4003" y="2251470"/>
          <a:ext cx="5581357" cy="1556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Image" r:id="rId8" imgW="17726760" imgH="5193360" progId="Photoshop.Image.13">
                  <p:embed/>
                </p:oleObj>
              </mc:Choice>
              <mc:Fallback>
                <p:oleObj name="Image" r:id="rId8" imgW="17726760" imgH="5193360" progId="Photoshop.Image.13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xmlns="" id="{2C413189-88AD-4052-AABE-1839D8457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84003" y="2251470"/>
                        <a:ext cx="5581357" cy="1556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1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F856DC7-EC16-4956-9597-433E9D3B0453}"/>
              </a:ext>
            </a:extLst>
          </p:cNvPr>
          <p:cNvSpPr txBox="1"/>
          <p:nvPr/>
        </p:nvSpPr>
        <p:spPr>
          <a:xfrm>
            <a:off x="1" y="2321004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8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kumimoji="0" lang="en-US" altLang="ko-KR" sz="13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91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나무, 실외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4E08AA1-28A0-4DC5-8BA5-F9511EF3D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3193"/>
            <a:ext cx="10972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FA813-0224-4A9A-AD33-C7D445E22376}"/>
              </a:ext>
            </a:extLst>
          </p:cNvPr>
          <p:cNvSpPr txBox="1"/>
          <p:nvPr/>
        </p:nvSpPr>
        <p:spPr>
          <a:xfrm>
            <a:off x="4387416" y="2497976"/>
            <a:ext cx="34171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공원</a:t>
            </a:r>
          </a:p>
        </p:txBody>
      </p:sp>
    </p:spTree>
    <p:extLst>
      <p:ext uri="{BB962C8B-B14F-4D97-AF65-F5344CB8AC3E}">
        <p14:creationId xmlns:p14="http://schemas.microsoft.com/office/powerpoint/2010/main" val="41399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700">
        <p:cut/>
      </p:transition>
    </mc:Choice>
    <mc:Fallback>
      <p:transition advClick="0"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기차, 플랫폼, 트랙, 녹색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E85F19-D031-4A1D-A741-D1B3FF94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FA813-0224-4A9A-AD33-C7D445E22376}"/>
              </a:ext>
            </a:extLst>
          </p:cNvPr>
          <p:cNvSpPr txBox="1"/>
          <p:nvPr/>
        </p:nvSpPr>
        <p:spPr>
          <a:xfrm>
            <a:off x="3866795" y="2497976"/>
            <a:ext cx="4458410" cy="186204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역세권</a:t>
            </a:r>
          </a:p>
        </p:txBody>
      </p:sp>
    </p:spTree>
    <p:extLst>
      <p:ext uri="{BB962C8B-B14F-4D97-AF65-F5344CB8AC3E}">
        <p14:creationId xmlns:p14="http://schemas.microsoft.com/office/powerpoint/2010/main" val="174463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700">
        <p:cut/>
      </p:transition>
    </mc:Choice>
    <mc:Fallback>
      <p:transition advClick="0"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사람, 벽, 보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6BA01DA-020D-431A-919F-93E4C2B6C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9901" b="11406"/>
          <a:stretch/>
        </p:blipFill>
        <p:spPr>
          <a:xfrm>
            <a:off x="0" y="903038"/>
            <a:ext cx="11138452" cy="5051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FA813-0224-4A9A-AD33-C7D445E22376}"/>
              </a:ext>
            </a:extLst>
          </p:cNvPr>
          <p:cNvSpPr txBox="1"/>
          <p:nvPr/>
        </p:nvSpPr>
        <p:spPr>
          <a:xfrm>
            <a:off x="3814653" y="2497973"/>
            <a:ext cx="445841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학군</a:t>
            </a:r>
          </a:p>
        </p:txBody>
      </p:sp>
    </p:spTree>
    <p:extLst>
      <p:ext uri="{BB962C8B-B14F-4D97-AF65-F5344CB8AC3E}">
        <p14:creationId xmlns:p14="http://schemas.microsoft.com/office/powerpoint/2010/main" val="72631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700">
        <p:cut/>
      </p:transition>
    </mc:Choice>
    <mc:Fallback>
      <p:transition advClick="0"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사람, 가장, 실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FB85622-20B0-4112-BA56-39D457A0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388"/>
            <a:ext cx="10972800" cy="6831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DFB1ADA-1BAC-4D81-B37D-AD15E748F6F9}"/>
              </a:ext>
            </a:extLst>
          </p:cNvPr>
          <p:cNvSpPr txBox="1"/>
          <p:nvPr/>
        </p:nvSpPr>
        <p:spPr>
          <a:xfrm>
            <a:off x="1620576" y="2511170"/>
            <a:ext cx="89508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인적네트워크</a:t>
            </a:r>
          </a:p>
        </p:txBody>
      </p:sp>
    </p:spTree>
    <p:extLst>
      <p:ext uri="{BB962C8B-B14F-4D97-AF65-F5344CB8AC3E}">
        <p14:creationId xmlns:p14="http://schemas.microsoft.com/office/powerpoint/2010/main" val="145410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">
        <p:cut/>
      </p:transition>
    </mc:Choice>
    <mc:Fallback>
      <p:transition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창문, 테이블, 벽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F43817A-7CB5-48E7-87CE-5D8F60E0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4" y="1"/>
            <a:ext cx="112673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FA813-0224-4A9A-AD33-C7D445E22376}"/>
              </a:ext>
            </a:extLst>
          </p:cNvPr>
          <p:cNvSpPr txBox="1"/>
          <p:nvPr/>
        </p:nvSpPr>
        <p:spPr>
          <a:xfrm>
            <a:off x="3786807" y="2474686"/>
            <a:ext cx="46183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면적</a:t>
            </a:r>
          </a:p>
        </p:txBody>
      </p:sp>
    </p:spTree>
    <p:extLst>
      <p:ext uri="{BB962C8B-B14F-4D97-AF65-F5344CB8AC3E}">
        <p14:creationId xmlns:p14="http://schemas.microsoft.com/office/powerpoint/2010/main" val="304432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">
        <p:cut/>
      </p:transition>
    </mc:Choice>
    <mc:Fallback>
      <p:transition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9F768C0-9EFD-48A6-81B4-32A26C846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09" y="-23291"/>
            <a:ext cx="535474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FA813-0224-4A9A-AD33-C7D445E22376}"/>
              </a:ext>
            </a:extLst>
          </p:cNvPr>
          <p:cNvSpPr txBox="1"/>
          <p:nvPr/>
        </p:nvSpPr>
        <p:spPr>
          <a:xfrm>
            <a:off x="3899252" y="2474685"/>
            <a:ext cx="43166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층수</a:t>
            </a:r>
          </a:p>
        </p:txBody>
      </p:sp>
    </p:spTree>
    <p:extLst>
      <p:ext uri="{BB962C8B-B14F-4D97-AF65-F5344CB8AC3E}">
        <p14:creationId xmlns:p14="http://schemas.microsoft.com/office/powerpoint/2010/main" val="237331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">
        <p:cut/>
      </p:transition>
    </mc:Choice>
    <mc:Fallback>
      <p:transition advTm="7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777</Words>
  <Application>Microsoft Office PowerPoint</Application>
  <PresentationFormat>사용자 지정</PresentationFormat>
  <Paragraphs>258</Paragraphs>
  <Slides>39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굴림</vt:lpstr>
      <vt:lpstr>Arial</vt:lpstr>
      <vt:lpstr>나눔스퀘어 ExtraBold</vt:lpstr>
      <vt:lpstr>맑은 고딕</vt:lpstr>
      <vt:lpstr>Arial Rounded MT Bold</vt:lpstr>
      <vt:lpstr>Office 테마</vt:lpstr>
      <vt:lpstr>1_Office 테마</vt:lpstr>
      <vt:lpstr>2_Office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듀란듀란  X</dc:title>
  <dc:creator>함 윤선</dc:creator>
  <cp:lastModifiedBy>student</cp:lastModifiedBy>
  <cp:revision>159</cp:revision>
  <dcterms:created xsi:type="dcterms:W3CDTF">2019-01-02T09:32:53Z</dcterms:created>
  <dcterms:modified xsi:type="dcterms:W3CDTF">2019-02-27T10:09:20Z</dcterms:modified>
</cp:coreProperties>
</file>